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72"/>
  </p:notesMasterIdLst>
  <p:sldIdLst>
    <p:sldId id="412" r:id="rId3"/>
    <p:sldId id="259" r:id="rId4"/>
    <p:sldId id="338" r:id="rId5"/>
    <p:sldId id="360" r:id="rId6"/>
    <p:sldId id="260" r:id="rId7"/>
    <p:sldId id="258" r:id="rId8"/>
    <p:sldId id="262" r:id="rId9"/>
    <p:sldId id="264" r:id="rId10"/>
    <p:sldId id="265" r:id="rId11"/>
    <p:sldId id="266" r:id="rId12"/>
    <p:sldId id="374" r:id="rId13"/>
    <p:sldId id="481" r:id="rId14"/>
    <p:sldId id="271" r:id="rId15"/>
    <p:sldId id="268" r:id="rId16"/>
    <p:sldId id="269" r:id="rId17"/>
    <p:sldId id="355" r:id="rId18"/>
    <p:sldId id="356" r:id="rId19"/>
    <p:sldId id="273" r:id="rId20"/>
    <p:sldId id="275" r:id="rId21"/>
    <p:sldId id="276" r:id="rId22"/>
    <p:sldId id="277" r:id="rId23"/>
    <p:sldId id="278" r:id="rId24"/>
    <p:sldId id="319" r:id="rId25"/>
    <p:sldId id="320" r:id="rId26"/>
    <p:sldId id="352" r:id="rId27"/>
    <p:sldId id="349" r:id="rId28"/>
    <p:sldId id="279" r:id="rId29"/>
    <p:sldId id="315" r:id="rId30"/>
    <p:sldId id="280" r:id="rId31"/>
    <p:sldId id="317" r:id="rId32"/>
    <p:sldId id="281" r:id="rId33"/>
    <p:sldId id="326" r:id="rId34"/>
    <p:sldId id="282" r:id="rId35"/>
    <p:sldId id="283" r:id="rId36"/>
    <p:sldId id="284" r:id="rId37"/>
    <p:sldId id="327" r:id="rId38"/>
    <p:sldId id="285" r:id="rId39"/>
    <p:sldId id="286" r:id="rId40"/>
    <p:sldId id="340" r:id="rId41"/>
    <p:sldId id="287" r:id="rId42"/>
    <p:sldId id="288" r:id="rId43"/>
    <p:sldId id="318" r:id="rId44"/>
    <p:sldId id="290" r:id="rId45"/>
    <p:sldId id="323" r:id="rId46"/>
    <p:sldId id="291" r:id="rId47"/>
    <p:sldId id="292" r:id="rId48"/>
    <p:sldId id="294" r:id="rId49"/>
    <p:sldId id="293" r:id="rId50"/>
    <p:sldId id="334" r:id="rId51"/>
    <p:sldId id="335" r:id="rId52"/>
    <p:sldId id="336" r:id="rId53"/>
    <p:sldId id="295" r:id="rId54"/>
    <p:sldId id="296" r:id="rId55"/>
    <p:sldId id="297" r:id="rId56"/>
    <p:sldId id="313" r:id="rId57"/>
    <p:sldId id="370" r:id="rId58"/>
    <p:sldId id="371" r:id="rId59"/>
    <p:sldId id="372" r:id="rId60"/>
    <p:sldId id="298" r:id="rId61"/>
    <p:sldId id="299" r:id="rId62"/>
    <p:sldId id="300" r:id="rId63"/>
    <p:sldId id="359" r:id="rId64"/>
    <p:sldId id="301" r:id="rId65"/>
    <p:sldId id="303" r:id="rId66"/>
    <p:sldId id="306" r:id="rId67"/>
    <p:sldId id="307" r:id="rId68"/>
    <p:sldId id="309" r:id="rId69"/>
    <p:sldId id="482" r:id="rId70"/>
    <p:sldId id="311" r:id="rId71"/>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B37147-2026-D143-BEFA-D47D4E8A2139}" v="1" dt="2024-09-21T17:28:35.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p:restoredTop sz="96327" autoAdjust="0"/>
  </p:normalViewPr>
  <p:slideViewPr>
    <p:cSldViewPr>
      <p:cViewPr varScale="1">
        <p:scale>
          <a:sx n="86" d="100"/>
          <a:sy n="86" d="100"/>
        </p:scale>
        <p:origin x="1776" y="23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Mak" userId="7c08b01d1811935d" providerId="LiveId" clId="{AAB37147-2026-D143-BEFA-D47D4E8A2139}"/>
    <pc:docChg chg="addSld delSld modSld">
      <pc:chgData name="Phillip Mak" userId="7c08b01d1811935d" providerId="LiveId" clId="{AAB37147-2026-D143-BEFA-D47D4E8A2139}" dt="2024-09-21T17:29:19.090" v="2" actId="2696"/>
      <pc:docMkLst>
        <pc:docMk/>
      </pc:docMkLst>
      <pc:sldChg chg="del">
        <pc:chgData name="Phillip Mak" userId="7c08b01d1811935d" providerId="LiveId" clId="{AAB37147-2026-D143-BEFA-D47D4E8A2139}" dt="2024-09-21T17:29:19.090" v="2" actId="2696"/>
        <pc:sldMkLst>
          <pc:docMk/>
          <pc:sldMk cId="0" sldId="302"/>
        </pc:sldMkLst>
      </pc:sldChg>
      <pc:sldChg chg="del">
        <pc:chgData name="Phillip Mak" userId="7c08b01d1811935d" providerId="LiveId" clId="{AAB37147-2026-D143-BEFA-D47D4E8A2139}" dt="2024-09-21T17:28:37.720" v="1" actId="2696"/>
        <pc:sldMkLst>
          <pc:docMk/>
          <pc:sldMk cId="0" sldId="348"/>
        </pc:sldMkLst>
      </pc:sldChg>
      <pc:sldChg chg="add">
        <pc:chgData name="Phillip Mak" userId="7c08b01d1811935d" providerId="LiveId" clId="{AAB37147-2026-D143-BEFA-D47D4E8A2139}" dt="2024-09-21T17:28:35.838" v="0"/>
        <pc:sldMkLst>
          <pc:docMk/>
          <pc:sldMk cId="0" sldId="4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230E8791-E581-4E45-B75A-B6825EF835AB}" type="datetime1">
              <a:rPr lang="en-US" altLang="en-US"/>
              <a:pPr>
                <a:defRPr/>
              </a:pPr>
              <a:t>9/21/24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EA4C55D9-CE28-40FE-A738-32DFDED78D18}" type="slidenum">
              <a:rPr lang="en-US" altLang="en-US"/>
              <a:pPr>
                <a:defRPr/>
              </a:pPr>
              <a:t>‹#›</a:t>
            </a:fld>
            <a:endParaRPr lang="en-US" altLang="en-US"/>
          </a:p>
        </p:txBody>
      </p:sp>
    </p:spTree>
    <p:extLst>
      <p:ext uri="{BB962C8B-B14F-4D97-AF65-F5344CB8AC3E}">
        <p14:creationId xmlns:p14="http://schemas.microsoft.com/office/powerpoint/2010/main" val="254964954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78852" name="Slide Number Placeholder 3"/>
          <p:cNvSpPr>
            <a:spLocks noGrp="1"/>
          </p:cNvSpPr>
          <p:nvPr>
            <p:ph type="sldNum" sz="quarter" idx="5"/>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3EAAE7-8E9B-42B9-AF75-9AD9C539FAAF}" type="slidenum">
              <a:rPr kumimoji="0" lang="en-US" altLang="en-US" sz="1200" b="0" i="0" u="none" strike="noStrike" kern="1200" cap="none" spc="0" normalizeH="0" baseline="0" noProof="0">
                <a:ln>
                  <a:noFill/>
                </a:ln>
                <a:solidFill>
                  <a:srgbClr val="000000"/>
                </a:solidFill>
                <a:effectLst/>
                <a:uLnTx/>
                <a:uFillTx/>
                <a:latin typeface="Gill Sans" charset="0"/>
                <a:ea typeface="ヒラギノ角ゴ ProN W3" charset="-128"/>
                <a:cs typeface="+mn-cs"/>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Gill Sans" charset="0"/>
              <a:ea typeface="ヒラギノ角ゴ ProN W3" charset="-128"/>
              <a:cs typeface="+mn-cs"/>
              <a:sym typeface="Gill Sans" charset="0"/>
            </a:endParaRPr>
          </a:p>
        </p:txBody>
      </p:sp>
    </p:spTree>
    <p:extLst>
      <p:ext uri="{BB962C8B-B14F-4D97-AF65-F5344CB8AC3E}">
        <p14:creationId xmlns:p14="http://schemas.microsoft.com/office/powerpoint/2010/main" val="88991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1140" name="Slide Number Placeholder 3"/>
          <p:cNvSpPr>
            <a:spLocks noGrp="1"/>
          </p:cNvSpPr>
          <p:nvPr>
            <p:ph type="sldNum" sz="quarter" idx="5"/>
          </p:nvPr>
        </p:nvSpPr>
        <p:spPr bwMode="auto">
          <a:noFill/>
          <a:ln>
            <a:miter lim="800000"/>
            <a:headEnd/>
            <a:tailEnd/>
          </a:ln>
        </p:spPr>
        <p:txBody>
          <a:bodyPr/>
          <a:lstStyle/>
          <a:p>
            <a:fld id="{ECC69927-ED44-45C9-9066-A6E41227A3E3}" type="slidenum">
              <a:rPr lang="en-US" altLang="en-US"/>
              <a:pPr/>
              <a:t>28</a:t>
            </a:fld>
            <a:endParaRPr lang="en-US" altLang="en-US"/>
          </a:p>
        </p:txBody>
      </p:sp>
    </p:spTree>
    <p:extLst>
      <p:ext uri="{BB962C8B-B14F-4D97-AF65-F5344CB8AC3E}">
        <p14:creationId xmlns:p14="http://schemas.microsoft.com/office/powerpoint/2010/main" val="236888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DNS Cache poisioning – DNS server contains false information</a:t>
            </a:r>
          </a:p>
          <a:p>
            <a:r>
              <a:rPr lang="en-US"/>
              <a:t>DNS Spoofing – third party answering DNS request</a:t>
            </a:r>
          </a:p>
          <a:p>
            <a:r>
              <a:rPr lang="en-US"/>
              <a:t>Unrelated/related data attack – adding additional data</a:t>
            </a:r>
          </a:p>
          <a:p>
            <a:r>
              <a:rPr lang="en-US"/>
              <a:t>DNS ID Hacking – trying to reply with the correct ID</a:t>
            </a:r>
          </a:p>
        </p:txBody>
      </p:sp>
      <p:sp>
        <p:nvSpPr>
          <p:cNvPr id="92164" name="Slide Number Placeholder 3"/>
          <p:cNvSpPr>
            <a:spLocks noGrp="1"/>
          </p:cNvSpPr>
          <p:nvPr>
            <p:ph type="sldNum" sz="quarter" idx="5"/>
          </p:nvPr>
        </p:nvSpPr>
        <p:spPr bwMode="auto">
          <a:noFill/>
          <a:ln>
            <a:miter lim="800000"/>
            <a:headEnd/>
            <a:tailEnd/>
          </a:ln>
        </p:spPr>
        <p:txBody>
          <a:bodyPr/>
          <a:lstStyle/>
          <a:p>
            <a:fld id="{B52D3F1E-C8DB-4BFB-8A0F-8F78784378BC}" type="slidenum">
              <a:rPr lang="en-US" altLang="en-US"/>
              <a:pPr/>
              <a:t>32</a:t>
            </a:fld>
            <a:endParaRPr lang="en-US" altLang="en-US"/>
          </a:p>
        </p:txBody>
      </p:sp>
    </p:spTree>
    <p:extLst>
      <p:ext uri="{BB962C8B-B14F-4D97-AF65-F5344CB8AC3E}">
        <p14:creationId xmlns:p14="http://schemas.microsoft.com/office/powerpoint/2010/main" val="1749199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http://network-tools.com/</a:t>
            </a:r>
          </a:p>
        </p:txBody>
      </p:sp>
      <p:sp>
        <p:nvSpPr>
          <p:cNvPr id="93188" name="Slide Number Placeholder 3"/>
          <p:cNvSpPr>
            <a:spLocks noGrp="1"/>
          </p:cNvSpPr>
          <p:nvPr>
            <p:ph type="sldNum" sz="quarter" idx="5"/>
          </p:nvPr>
        </p:nvSpPr>
        <p:spPr bwMode="auto">
          <a:noFill/>
          <a:ln>
            <a:miter lim="800000"/>
            <a:headEnd/>
            <a:tailEnd/>
          </a:ln>
        </p:spPr>
        <p:txBody>
          <a:bodyPr/>
          <a:lstStyle/>
          <a:p>
            <a:fld id="{290957FB-044F-4779-B128-7AAB9463C048}" type="slidenum">
              <a:rPr lang="en-US" altLang="en-US"/>
              <a:pPr/>
              <a:t>33</a:t>
            </a:fld>
            <a:endParaRPr lang="en-US" altLang="en-US"/>
          </a:p>
        </p:txBody>
      </p:sp>
    </p:spTree>
    <p:extLst>
      <p:ext uri="{BB962C8B-B14F-4D97-AF65-F5344CB8AC3E}">
        <p14:creationId xmlns:p14="http://schemas.microsoft.com/office/powerpoint/2010/main" val="44395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en-US" altLang="en-US" dirty="0">
                <a:latin typeface="Courier" charset="0"/>
                <a:sym typeface="Courier" charset="0"/>
              </a:rPr>
              <a:t>Routers, firewalls</a:t>
            </a:r>
          </a:p>
        </p:txBody>
      </p:sp>
      <p:sp>
        <p:nvSpPr>
          <p:cNvPr id="94212" name="Slide Number Placeholder 3"/>
          <p:cNvSpPr>
            <a:spLocks noGrp="1"/>
          </p:cNvSpPr>
          <p:nvPr>
            <p:ph type="sldNum" sz="quarter" idx="5"/>
          </p:nvPr>
        </p:nvSpPr>
        <p:spPr bwMode="auto">
          <a:noFill/>
          <a:ln>
            <a:miter lim="800000"/>
            <a:headEnd/>
            <a:tailEnd/>
          </a:ln>
        </p:spPr>
        <p:txBody>
          <a:bodyPr/>
          <a:lstStyle/>
          <a:p>
            <a:fld id="{C111028A-A1CE-48E9-A03C-88DE5E751F36}" type="slidenum">
              <a:rPr lang="en-US" altLang="en-US"/>
              <a:pPr/>
              <a:t>36</a:t>
            </a:fld>
            <a:endParaRPr lang="en-US" altLang="en-US"/>
          </a:p>
        </p:txBody>
      </p:sp>
    </p:spTree>
    <p:extLst>
      <p:ext uri="{BB962C8B-B14F-4D97-AF65-F5344CB8AC3E}">
        <p14:creationId xmlns:p14="http://schemas.microsoft.com/office/powerpoint/2010/main" val="339727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en-US" altLang="en-US" dirty="0">
                <a:latin typeface="Courier" charset="0"/>
                <a:sym typeface="Courier" charset="0"/>
              </a:rPr>
              <a:t>Firewalls, internal routers</a:t>
            </a:r>
          </a:p>
        </p:txBody>
      </p:sp>
      <p:sp>
        <p:nvSpPr>
          <p:cNvPr id="95236" name="Slide Number Placeholder 3"/>
          <p:cNvSpPr>
            <a:spLocks noGrp="1"/>
          </p:cNvSpPr>
          <p:nvPr>
            <p:ph type="sldNum" sz="quarter" idx="5"/>
          </p:nvPr>
        </p:nvSpPr>
        <p:spPr bwMode="auto">
          <a:noFill/>
          <a:ln>
            <a:miter lim="800000"/>
            <a:headEnd/>
            <a:tailEnd/>
          </a:ln>
        </p:spPr>
        <p:txBody>
          <a:bodyPr/>
          <a:lstStyle/>
          <a:p>
            <a:fld id="{0E9896AF-E26B-4E4B-B6F8-22123D978C6E}" type="slidenum">
              <a:rPr lang="en-US" altLang="en-US"/>
              <a:pPr/>
              <a:t>38</a:t>
            </a:fld>
            <a:endParaRPr lang="en-US" altLang="en-US"/>
          </a:p>
        </p:txBody>
      </p:sp>
    </p:spTree>
    <p:extLst>
      <p:ext uri="{BB962C8B-B14F-4D97-AF65-F5344CB8AC3E}">
        <p14:creationId xmlns:p14="http://schemas.microsoft.com/office/powerpoint/2010/main" val="1070779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endParaRPr lang="en-US" dirty="0"/>
          </a:p>
        </p:txBody>
      </p:sp>
      <p:sp>
        <p:nvSpPr>
          <p:cNvPr id="96260" name="Slide Number Placeholder 3"/>
          <p:cNvSpPr>
            <a:spLocks noGrp="1"/>
          </p:cNvSpPr>
          <p:nvPr>
            <p:ph type="sldNum" sz="quarter" idx="5"/>
          </p:nvPr>
        </p:nvSpPr>
        <p:spPr bwMode="auto">
          <a:noFill/>
          <a:ln>
            <a:miter lim="800000"/>
            <a:headEnd/>
            <a:tailEnd/>
          </a:ln>
        </p:spPr>
        <p:txBody>
          <a:bodyPr/>
          <a:lstStyle/>
          <a:p>
            <a:fld id="{2BB8E609-B39D-406D-8351-5124C2131963}" type="slidenum">
              <a:rPr lang="en-US" altLang="en-US"/>
              <a:pPr/>
              <a:t>39</a:t>
            </a:fld>
            <a:endParaRPr lang="en-US" altLang="en-US"/>
          </a:p>
        </p:txBody>
      </p:sp>
    </p:spTree>
    <p:extLst>
      <p:ext uri="{BB962C8B-B14F-4D97-AF65-F5344CB8AC3E}">
        <p14:creationId xmlns:p14="http://schemas.microsoft.com/office/powerpoint/2010/main" val="1857687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Exposure of internal server names</a:t>
            </a:r>
          </a:p>
        </p:txBody>
      </p:sp>
      <p:sp>
        <p:nvSpPr>
          <p:cNvPr id="97284" name="Slide Number Placeholder 3"/>
          <p:cNvSpPr>
            <a:spLocks noGrp="1"/>
          </p:cNvSpPr>
          <p:nvPr>
            <p:ph type="sldNum" sz="quarter" idx="5"/>
          </p:nvPr>
        </p:nvSpPr>
        <p:spPr bwMode="auto">
          <a:noFill/>
          <a:ln>
            <a:miter lim="800000"/>
            <a:headEnd/>
            <a:tailEnd/>
          </a:ln>
        </p:spPr>
        <p:txBody>
          <a:bodyPr/>
          <a:lstStyle/>
          <a:p>
            <a:fld id="{F28DF0BE-F534-4614-9FFB-3678876CB4B7}" type="slidenum">
              <a:rPr lang="en-US" altLang="en-US"/>
              <a:pPr/>
              <a:t>42</a:t>
            </a:fld>
            <a:endParaRPr lang="en-US" altLang="en-US"/>
          </a:p>
        </p:txBody>
      </p:sp>
    </p:spTree>
    <p:extLst>
      <p:ext uri="{BB962C8B-B14F-4D97-AF65-F5344CB8AC3E}">
        <p14:creationId xmlns:p14="http://schemas.microsoft.com/office/powerpoint/2010/main" val="4097103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98308" name="Slide Number Placeholder 3"/>
          <p:cNvSpPr>
            <a:spLocks noGrp="1"/>
          </p:cNvSpPr>
          <p:nvPr>
            <p:ph type="sldNum" sz="quarter" idx="5"/>
          </p:nvPr>
        </p:nvSpPr>
        <p:spPr bwMode="auto">
          <a:noFill/>
          <a:ln>
            <a:miter lim="800000"/>
            <a:headEnd/>
            <a:tailEnd/>
          </a:ln>
        </p:spPr>
        <p:txBody>
          <a:bodyPr/>
          <a:lstStyle/>
          <a:p>
            <a:fld id="{AFA3E8B2-E811-448B-9957-2A1B3EFB7BEE}" type="slidenum">
              <a:rPr lang="en-US" altLang="en-US"/>
              <a:pPr/>
              <a:t>51</a:t>
            </a:fld>
            <a:endParaRPr lang="en-US" altLang="en-US"/>
          </a:p>
        </p:txBody>
      </p:sp>
    </p:spTree>
    <p:extLst>
      <p:ext uri="{BB962C8B-B14F-4D97-AF65-F5344CB8AC3E}">
        <p14:creationId xmlns:p14="http://schemas.microsoft.com/office/powerpoint/2010/main" val="3865602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SYN -&gt; SYN/ACK,RST and ACK -&gt; RST, the port is unfiltered by any firewall type</a:t>
            </a:r>
          </a:p>
          <a:p>
            <a:r>
              <a:rPr lang="en-US"/>
              <a:t>SYN -&gt; SYN/ACK, ACK -&gt; nothing, the port is statefully filtered.</a:t>
            </a:r>
          </a:p>
          <a:p>
            <a:r>
              <a:rPr lang="en-US"/>
              <a:t>SYN -&gt; no SYN/ACK and no RST, ACK -&gt; RST, the port is statefully filtered</a:t>
            </a:r>
          </a:p>
          <a:p>
            <a:r>
              <a:rPr lang="en-US"/>
              <a:t>When neither SYN nor ACK generates any response, the port is blocked by a specific firewall rule</a:t>
            </a:r>
          </a:p>
        </p:txBody>
      </p:sp>
      <p:sp>
        <p:nvSpPr>
          <p:cNvPr id="99332" name="Slide Number Placeholder 3"/>
          <p:cNvSpPr>
            <a:spLocks noGrp="1"/>
          </p:cNvSpPr>
          <p:nvPr>
            <p:ph type="sldNum" sz="quarter" idx="5"/>
          </p:nvPr>
        </p:nvSpPr>
        <p:spPr bwMode="auto">
          <a:noFill/>
          <a:ln>
            <a:miter lim="800000"/>
            <a:headEnd/>
            <a:tailEnd/>
          </a:ln>
        </p:spPr>
        <p:txBody>
          <a:bodyPr/>
          <a:lstStyle/>
          <a:p>
            <a:fld id="{4CB2FD7B-8A42-4FE1-8837-D149BB01E448}" type="slidenum">
              <a:rPr lang="en-US" altLang="en-US"/>
              <a:pPr/>
              <a:t>53</a:t>
            </a:fld>
            <a:endParaRPr lang="en-US" altLang="en-US"/>
          </a:p>
        </p:txBody>
      </p:sp>
    </p:spTree>
    <p:extLst>
      <p:ext uri="{BB962C8B-B14F-4D97-AF65-F5344CB8AC3E}">
        <p14:creationId xmlns:p14="http://schemas.microsoft.com/office/powerpoint/2010/main" val="2215684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55</a:t>
            </a:fld>
            <a:endParaRPr lang="en-US" altLang="en-US"/>
          </a:p>
        </p:txBody>
      </p:sp>
    </p:spTree>
    <p:extLst>
      <p:ext uri="{BB962C8B-B14F-4D97-AF65-F5344CB8AC3E}">
        <p14:creationId xmlns:p14="http://schemas.microsoft.com/office/powerpoint/2010/main" val="155219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Learning hacking -&gt; Learning how to think like an attacker, understand tools, and defend against attackers</a:t>
            </a:r>
          </a:p>
        </p:txBody>
      </p:sp>
      <p:sp>
        <p:nvSpPr>
          <p:cNvPr id="79876" name="Slide Number Placeholder 3"/>
          <p:cNvSpPr>
            <a:spLocks noGrp="1"/>
          </p:cNvSpPr>
          <p:nvPr>
            <p:ph type="sldNum" sz="quarter" idx="5"/>
          </p:nvPr>
        </p:nvSpPr>
        <p:spPr bwMode="auto">
          <a:noFill/>
          <a:ln>
            <a:miter lim="800000"/>
            <a:headEnd/>
            <a:tailEnd/>
          </a:ln>
        </p:spPr>
        <p:txBody>
          <a:bodyPr/>
          <a:lstStyle/>
          <a:p>
            <a:fld id="{1D5D7B25-B149-4E54-93DC-B1B7E82346B1}" type="slidenum">
              <a:rPr lang="en-US" altLang="en-US"/>
              <a:pPr/>
              <a:t>2</a:t>
            </a:fld>
            <a:endParaRPr lang="en-US" altLang="en-US"/>
          </a:p>
        </p:txBody>
      </p:sp>
    </p:spTree>
    <p:extLst>
      <p:ext uri="{BB962C8B-B14F-4D97-AF65-F5344CB8AC3E}">
        <p14:creationId xmlns:p14="http://schemas.microsoft.com/office/powerpoint/2010/main" val="385442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56</a:t>
            </a:fld>
            <a:endParaRPr lang="en-US" altLang="en-US"/>
          </a:p>
        </p:txBody>
      </p:sp>
    </p:spTree>
    <p:extLst>
      <p:ext uri="{BB962C8B-B14F-4D97-AF65-F5344CB8AC3E}">
        <p14:creationId xmlns:p14="http://schemas.microsoft.com/office/powerpoint/2010/main" val="297258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57</a:t>
            </a:fld>
            <a:endParaRPr lang="en-US" altLang="en-US"/>
          </a:p>
        </p:txBody>
      </p:sp>
    </p:spTree>
    <p:extLst>
      <p:ext uri="{BB962C8B-B14F-4D97-AF65-F5344CB8AC3E}">
        <p14:creationId xmlns:p14="http://schemas.microsoft.com/office/powerpoint/2010/main" val="37157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ln>
            <a:miter lim="800000"/>
            <a:headEnd/>
            <a:tailEnd/>
          </a:ln>
        </p:spPr>
        <p:txBody>
          <a:bodyPr/>
          <a:lstStyle/>
          <a:p>
            <a:fld id="{3E492563-BA82-4363-9B83-946931C642E2}" type="slidenum">
              <a:rPr lang="en-US" altLang="en-US"/>
              <a:pPr/>
              <a:t>58</a:t>
            </a:fld>
            <a:endParaRPr lang="en-US" altLang="en-US"/>
          </a:p>
        </p:txBody>
      </p:sp>
    </p:spTree>
    <p:extLst>
      <p:ext uri="{BB962C8B-B14F-4D97-AF65-F5344CB8AC3E}">
        <p14:creationId xmlns:p14="http://schemas.microsoft.com/office/powerpoint/2010/main" val="1136493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Typical header size 20 bytes</a:t>
            </a:r>
          </a:p>
        </p:txBody>
      </p:sp>
      <p:sp>
        <p:nvSpPr>
          <p:cNvPr id="109572" name="Slide Number Placeholder 3"/>
          <p:cNvSpPr>
            <a:spLocks noGrp="1"/>
          </p:cNvSpPr>
          <p:nvPr>
            <p:ph type="sldNum" sz="quarter" idx="5"/>
          </p:nvPr>
        </p:nvSpPr>
        <p:spPr bwMode="auto">
          <a:noFill/>
          <a:ln>
            <a:miter lim="800000"/>
            <a:headEnd/>
            <a:tailEnd/>
          </a:ln>
        </p:spPr>
        <p:txBody>
          <a:bodyPr/>
          <a:lstStyle/>
          <a:p>
            <a:fld id="{E8F1964F-6D59-47C5-A897-6A45DFE43473}" type="slidenum">
              <a:rPr lang="en-US" altLang="en-US" smtClean="0"/>
              <a:pPr/>
              <a:t>62</a:t>
            </a:fld>
            <a:endParaRPr lang="en-US" altLang="en-US"/>
          </a:p>
        </p:txBody>
      </p:sp>
    </p:spTree>
    <p:extLst>
      <p:ext uri="{BB962C8B-B14F-4D97-AF65-F5344CB8AC3E}">
        <p14:creationId xmlns:p14="http://schemas.microsoft.com/office/powerpoint/2010/main" val="1822322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http://nmap.org/book/idlescan.html</a:t>
            </a:r>
          </a:p>
        </p:txBody>
      </p:sp>
      <p:sp>
        <p:nvSpPr>
          <p:cNvPr id="101380" name="Slide Number Placeholder 3"/>
          <p:cNvSpPr>
            <a:spLocks noGrp="1"/>
          </p:cNvSpPr>
          <p:nvPr>
            <p:ph type="sldNum" sz="quarter" idx="5"/>
          </p:nvPr>
        </p:nvSpPr>
        <p:spPr bwMode="auto">
          <a:noFill/>
          <a:ln>
            <a:miter lim="800000"/>
            <a:headEnd/>
            <a:tailEnd/>
          </a:ln>
        </p:spPr>
        <p:txBody>
          <a:bodyPr/>
          <a:lstStyle/>
          <a:p>
            <a:fld id="{A0A6F24F-C30E-422C-8512-A87DB15B7212}" type="slidenum">
              <a:rPr lang="en-US" altLang="en-US"/>
              <a:pPr/>
              <a:t>65</a:t>
            </a:fld>
            <a:endParaRPr lang="en-US" altLang="en-US"/>
          </a:p>
        </p:txBody>
      </p:sp>
    </p:spTree>
    <p:extLst>
      <p:ext uri="{BB962C8B-B14F-4D97-AF65-F5344CB8AC3E}">
        <p14:creationId xmlns:p14="http://schemas.microsoft.com/office/powerpoint/2010/main" val="1117350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ln>
            <a:miter lim="800000"/>
            <a:headEnd/>
            <a:tailEnd/>
          </a:ln>
        </p:spPr>
        <p:txBody>
          <a:bodyPr/>
          <a:lstStyle/>
          <a:p>
            <a:fld id="{686CDC2B-4F50-435B-B9A2-416C89E20D68}" type="slidenum">
              <a:rPr lang="en-US" altLang="en-US"/>
              <a:pPr/>
              <a:t>68</a:t>
            </a:fld>
            <a:endParaRPr lang="en-US" altLang="en-US"/>
          </a:p>
        </p:txBody>
      </p:sp>
    </p:spTree>
    <p:extLst>
      <p:ext uri="{BB962C8B-B14F-4D97-AF65-F5344CB8AC3E}">
        <p14:creationId xmlns:p14="http://schemas.microsoft.com/office/powerpoint/2010/main" val="127648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DMCA – ripping DVD, even if encryption is nominal</a:t>
            </a:r>
          </a:p>
        </p:txBody>
      </p:sp>
      <p:sp>
        <p:nvSpPr>
          <p:cNvPr id="86020" name="Slide Number Placeholder 3"/>
          <p:cNvSpPr>
            <a:spLocks noGrp="1"/>
          </p:cNvSpPr>
          <p:nvPr>
            <p:ph type="sldNum" sz="quarter" idx="5"/>
          </p:nvPr>
        </p:nvSpPr>
        <p:spPr bwMode="auto">
          <a:noFill/>
          <a:ln>
            <a:miter lim="800000"/>
            <a:headEnd/>
            <a:tailEnd/>
          </a:ln>
        </p:spPr>
        <p:txBody>
          <a:bodyPr/>
          <a:lstStyle/>
          <a:p>
            <a:fld id="{4DFDAF5F-A6AB-47A9-97F7-E1CF6AA620B6}" type="slidenum">
              <a:rPr lang="en-US" altLang="en-US"/>
              <a:pPr/>
              <a:t>4</a:t>
            </a:fld>
            <a:endParaRPr lang="en-US" altLang="en-US"/>
          </a:p>
        </p:txBody>
      </p:sp>
    </p:spTree>
    <p:extLst>
      <p:ext uri="{BB962C8B-B14F-4D97-AF65-F5344CB8AC3E}">
        <p14:creationId xmlns:p14="http://schemas.microsoft.com/office/powerpoint/2010/main" val="273084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en-US" dirty="0">
                <a:latin typeface="Arial" pitchFamily="34" charset="0"/>
                <a:cs typeface="Arial" pitchFamily="34" charset="0"/>
                <a:sym typeface="Arial" pitchFamily="34" charset="0"/>
              </a:rPr>
              <a:t>Denial of Service – taking a service</a:t>
            </a:r>
            <a:r>
              <a:rPr lang="en-US" altLang="en-US" baseline="0" dirty="0">
                <a:latin typeface="Arial" pitchFamily="34" charset="0"/>
                <a:cs typeface="Arial" pitchFamily="34" charset="0"/>
                <a:sym typeface="Arial" pitchFamily="34" charset="0"/>
              </a:rPr>
              <a:t> such as a website online</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Destruction of Information</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Dumpster Diving – obtaining information from the trash</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Emanation Eavesdropping – radio waves, such as BT keyboards</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Embezzlement – stealing money</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Espionage – stealing information</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Fraud – lying/deception for unlawful gain</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Information Warfare – propaganda, causing distrust of </a:t>
            </a:r>
            <a:r>
              <a:rPr lang="en-US" altLang="en-US" dirty="0" err="1">
                <a:latin typeface="Arial" pitchFamily="34" charset="0"/>
                <a:cs typeface="Arial" pitchFamily="34" charset="0"/>
                <a:sym typeface="Arial" pitchFamily="34" charset="0"/>
              </a:rPr>
              <a:t>own’s</a:t>
            </a:r>
            <a:r>
              <a:rPr lang="en-US" altLang="en-US" dirty="0">
                <a:latin typeface="Arial" pitchFamily="34" charset="0"/>
                <a:cs typeface="Arial" pitchFamily="34" charset="0"/>
                <a:sym typeface="Arial" pitchFamily="34" charset="0"/>
              </a:rPr>
              <a:t> systems</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Illegal Content or Material</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Malicious Code – General</a:t>
            </a:r>
            <a:r>
              <a:rPr lang="en-US" altLang="en-US" baseline="0" dirty="0">
                <a:latin typeface="Arial" pitchFamily="34" charset="0"/>
                <a:cs typeface="Arial" pitchFamily="34" charset="0"/>
                <a:sym typeface="Arial" pitchFamily="34" charset="0"/>
              </a:rPr>
              <a:t> term for anything bad software</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Masquerading – Pretending to be someone</a:t>
            </a:r>
            <a:r>
              <a:rPr lang="en-US" altLang="en-US" baseline="0" dirty="0">
                <a:latin typeface="Arial" pitchFamily="34" charset="0"/>
                <a:cs typeface="Arial" pitchFamily="34" charset="0"/>
                <a:sym typeface="Arial" pitchFamily="34" charset="0"/>
              </a:rPr>
              <a:t> else (person, PC, service)</a:t>
            </a:r>
            <a:endParaRPr lang="en-US" altLang="en-US" dirty="0">
              <a:latin typeface="Arial" pitchFamily="34" charset="0"/>
              <a:sym typeface="Arial" pitchFamily="34" charset="0"/>
            </a:endParaRPr>
          </a:p>
          <a:p>
            <a:pPr eaLnBrk="1" hangingPunct="1"/>
            <a:r>
              <a:rPr lang="en-US" altLang="en-US" dirty="0">
                <a:latin typeface="Arial" pitchFamily="34" charset="0"/>
                <a:cs typeface="Arial" pitchFamily="34" charset="0"/>
                <a:sym typeface="Arial" pitchFamily="34" charset="0"/>
              </a:rPr>
              <a:t>Social Engineering</a:t>
            </a:r>
            <a:endParaRPr lang="en-US" altLang="en-US" dirty="0">
              <a:latin typeface="Arial" pitchFamily="34" charset="0"/>
              <a:sym typeface="Arial" pitchFamily="34" charset="0"/>
            </a:endParaRPr>
          </a:p>
        </p:txBody>
      </p:sp>
      <p:sp>
        <p:nvSpPr>
          <p:cNvPr id="80900" name="Slide Number Placeholder 3"/>
          <p:cNvSpPr>
            <a:spLocks noGrp="1"/>
          </p:cNvSpPr>
          <p:nvPr>
            <p:ph type="sldNum" sz="quarter" idx="5"/>
          </p:nvPr>
        </p:nvSpPr>
        <p:spPr bwMode="auto">
          <a:noFill/>
          <a:ln>
            <a:miter lim="800000"/>
            <a:headEnd/>
            <a:tailEnd/>
          </a:ln>
        </p:spPr>
        <p:txBody>
          <a:bodyPr/>
          <a:lstStyle/>
          <a:p>
            <a:fld id="{C14473D1-647B-42CD-BE57-AC6933D7F380}" type="slidenum">
              <a:rPr lang="en-US" altLang="en-US"/>
              <a:pPr/>
              <a:t>5</a:t>
            </a:fld>
            <a:endParaRPr lang="en-US" altLang="en-US"/>
          </a:p>
        </p:txBody>
      </p:sp>
    </p:spTree>
    <p:extLst>
      <p:ext uri="{BB962C8B-B14F-4D97-AF65-F5344CB8AC3E}">
        <p14:creationId xmlns:p14="http://schemas.microsoft.com/office/powerpoint/2010/main" val="403409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82948" name="Slide Number Placeholder 3"/>
          <p:cNvSpPr>
            <a:spLocks noGrp="1"/>
          </p:cNvSpPr>
          <p:nvPr>
            <p:ph type="sldNum" sz="quarter" idx="5"/>
          </p:nvPr>
        </p:nvSpPr>
        <p:spPr bwMode="auto">
          <a:noFill/>
          <a:ln>
            <a:miter lim="800000"/>
            <a:headEnd/>
            <a:tailEnd/>
          </a:ln>
        </p:spPr>
        <p:txBody>
          <a:bodyPr/>
          <a:lstStyle/>
          <a:p>
            <a:fld id="{8525D16A-A559-4D23-89B4-2EF2524ECFCE}" type="slidenum">
              <a:rPr lang="en-US" altLang="en-US"/>
              <a:pPr/>
              <a:t>6</a:t>
            </a:fld>
            <a:endParaRPr lang="en-US" altLang="en-US"/>
          </a:p>
        </p:txBody>
      </p:sp>
    </p:spTree>
    <p:extLst>
      <p:ext uri="{BB962C8B-B14F-4D97-AF65-F5344CB8AC3E}">
        <p14:creationId xmlns:p14="http://schemas.microsoft.com/office/powerpoint/2010/main" val="193668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FCRA – credit report, require consent</a:t>
            </a:r>
          </a:p>
          <a:p>
            <a:r>
              <a:rPr lang="en-US"/>
              <a:t>RICO – increase penalities for mafia</a:t>
            </a:r>
          </a:p>
        </p:txBody>
      </p:sp>
      <p:sp>
        <p:nvSpPr>
          <p:cNvPr id="83972" name="Slide Number Placeholder 3"/>
          <p:cNvSpPr>
            <a:spLocks noGrp="1"/>
          </p:cNvSpPr>
          <p:nvPr>
            <p:ph type="sldNum" sz="quarter" idx="5"/>
          </p:nvPr>
        </p:nvSpPr>
        <p:spPr bwMode="auto">
          <a:noFill/>
          <a:ln>
            <a:miter lim="800000"/>
            <a:headEnd/>
            <a:tailEnd/>
          </a:ln>
        </p:spPr>
        <p:txBody>
          <a:bodyPr/>
          <a:lstStyle/>
          <a:p>
            <a:fld id="{12F010A5-1968-470C-BBC9-CD2E9412068E}" type="slidenum">
              <a:rPr lang="en-US" altLang="en-US"/>
              <a:pPr/>
              <a:t>7</a:t>
            </a:fld>
            <a:endParaRPr lang="en-US" altLang="en-US"/>
          </a:p>
        </p:txBody>
      </p:sp>
    </p:spTree>
    <p:extLst>
      <p:ext uri="{BB962C8B-B14F-4D97-AF65-F5344CB8AC3E}">
        <p14:creationId xmlns:p14="http://schemas.microsoft.com/office/powerpoint/2010/main" val="385864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Privacy Act – how information can be disclosed, keep records of disclosure, minimalize data collection, limits sharing between gov’t agencies, violations</a:t>
            </a:r>
          </a:p>
          <a:p>
            <a:r>
              <a:rPr lang="en-US"/>
              <a:t>FISA – amended numerous times, for surveillance of foreigners within the U.S.</a:t>
            </a:r>
          </a:p>
          <a:p>
            <a:r>
              <a:rPr lang="en-US"/>
              <a:t>CFAA – accessing or using a computer without authorization, interstate</a:t>
            </a:r>
          </a:p>
          <a:p>
            <a:r>
              <a:rPr lang="en-US"/>
              <a:t>CALEA – allows gov’t to tap telecommunications</a:t>
            </a:r>
          </a:p>
        </p:txBody>
      </p:sp>
      <p:sp>
        <p:nvSpPr>
          <p:cNvPr id="84996" name="Slide Number Placeholder 3"/>
          <p:cNvSpPr>
            <a:spLocks noGrp="1"/>
          </p:cNvSpPr>
          <p:nvPr>
            <p:ph type="sldNum" sz="quarter" idx="5"/>
          </p:nvPr>
        </p:nvSpPr>
        <p:spPr bwMode="auto">
          <a:noFill/>
          <a:ln>
            <a:miter lim="800000"/>
            <a:headEnd/>
            <a:tailEnd/>
          </a:ln>
        </p:spPr>
        <p:txBody>
          <a:bodyPr/>
          <a:lstStyle/>
          <a:p>
            <a:fld id="{D0AF8A7A-CB10-4E5C-A935-72780B220B5E}" type="slidenum">
              <a:rPr lang="en-US" altLang="en-US"/>
              <a:pPr/>
              <a:t>8</a:t>
            </a:fld>
            <a:endParaRPr lang="en-US" altLang="en-US"/>
          </a:p>
        </p:txBody>
      </p:sp>
    </p:spTree>
    <p:extLst>
      <p:ext uri="{BB962C8B-B14F-4D97-AF65-F5344CB8AC3E}">
        <p14:creationId xmlns:p14="http://schemas.microsoft.com/office/powerpoint/2010/main" val="350452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DMCA – ripping DVD, even if encryption is nominal</a:t>
            </a:r>
          </a:p>
        </p:txBody>
      </p:sp>
      <p:sp>
        <p:nvSpPr>
          <p:cNvPr id="86020" name="Slide Number Placeholder 3"/>
          <p:cNvSpPr>
            <a:spLocks noGrp="1"/>
          </p:cNvSpPr>
          <p:nvPr>
            <p:ph type="sldNum" sz="quarter" idx="5"/>
          </p:nvPr>
        </p:nvSpPr>
        <p:spPr bwMode="auto">
          <a:noFill/>
          <a:ln>
            <a:miter lim="800000"/>
            <a:headEnd/>
            <a:tailEnd/>
          </a:ln>
        </p:spPr>
        <p:txBody>
          <a:bodyPr/>
          <a:lstStyle/>
          <a:p>
            <a:fld id="{4DFDAF5F-A6AB-47A9-97F7-E1CF6AA620B6}" type="slidenum">
              <a:rPr lang="en-US" altLang="en-US"/>
              <a:pPr/>
              <a:t>9</a:t>
            </a:fld>
            <a:endParaRPr lang="en-US" altLang="en-US"/>
          </a:p>
        </p:txBody>
      </p:sp>
    </p:spTree>
    <p:extLst>
      <p:ext uri="{BB962C8B-B14F-4D97-AF65-F5344CB8AC3E}">
        <p14:creationId xmlns:p14="http://schemas.microsoft.com/office/powerpoint/2010/main" val="264780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UCITA –</a:t>
            </a:r>
          </a:p>
          <a:p>
            <a:r>
              <a:rPr lang="en-US"/>
              <a:t>PATRIOT ACT – extend gov’t to search electronic records without warrants</a:t>
            </a:r>
          </a:p>
          <a:p>
            <a:r>
              <a:rPr lang="en-US"/>
              <a:t>FISMA – forces the gov’t to do info sec</a:t>
            </a:r>
          </a:p>
        </p:txBody>
      </p:sp>
      <p:sp>
        <p:nvSpPr>
          <p:cNvPr id="87044" name="Slide Number Placeholder 3"/>
          <p:cNvSpPr>
            <a:spLocks noGrp="1"/>
          </p:cNvSpPr>
          <p:nvPr>
            <p:ph type="sldNum" sz="quarter" idx="5"/>
          </p:nvPr>
        </p:nvSpPr>
        <p:spPr bwMode="auto">
          <a:noFill/>
          <a:ln>
            <a:miter lim="800000"/>
            <a:headEnd/>
            <a:tailEnd/>
          </a:ln>
        </p:spPr>
        <p:txBody>
          <a:bodyPr/>
          <a:lstStyle/>
          <a:p>
            <a:fld id="{922E7E59-934E-4BFB-882E-AEE882E19AB2}" type="slidenum">
              <a:rPr lang="en-US" altLang="en-US"/>
              <a:pPr/>
              <a:t>10</a:t>
            </a:fld>
            <a:endParaRPr lang="en-US" altLang="en-US"/>
          </a:p>
        </p:txBody>
      </p:sp>
    </p:spTree>
    <p:extLst>
      <p:ext uri="{BB962C8B-B14F-4D97-AF65-F5344CB8AC3E}">
        <p14:creationId xmlns:p14="http://schemas.microsoft.com/office/powerpoint/2010/main" val="37685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08A156A5-BB62-4567-B1E3-DEF865411C3B}"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0782461-B57B-4F47-ACB0-F9E4550C8BD8}"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0"/>
            <a:ext cx="2616200" cy="859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0" y="0"/>
            <a:ext cx="7696200" cy="859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8EE2BBE6-4CF7-4635-97A1-E16D64CC891B}"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4"/>
          <p:cNvSpPr txBox="1">
            <a:spLocks noGrp="1" noChangeArrowheads="1"/>
          </p:cNvSpPr>
          <p:nvPr>
            <p:ph type="sldNum" sz="quarter" idx="10"/>
          </p:nvPr>
        </p:nvSpPr>
        <p:spPr>
          <a:ln/>
        </p:spPr>
        <p:txBody>
          <a:bodyPr/>
          <a:lstStyle>
            <a:lvl1pPr>
              <a:defRPr/>
            </a:lvl1pPr>
          </a:lstStyle>
          <a:p>
            <a:pPr>
              <a:defRPr/>
            </a:pPr>
            <a:fld id="{38BA6606-76D9-4A20-B211-67629A54DE1D}" type="slidenum">
              <a:rPr lang="en-US" altLang="en-US"/>
              <a:pPr>
                <a:defRPr/>
              </a:pPr>
              <a:t>‹#›</a:t>
            </a:fld>
            <a:endParaRPr lang="en-US"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62385F6C-C6B8-4C71-9C99-091034D1ABBB}" type="slidenum">
              <a:rPr lang="en-US" altLang="en-US"/>
              <a:pPr>
                <a:defRPr/>
              </a:pPr>
              <a:t>‹#›</a:t>
            </a:fld>
            <a:endParaRPr lang="en-US"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4"/>
          <p:cNvSpPr txBox="1">
            <a:spLocks noGrp="1" noChangeArrowheads="1"/>
          </p:cNvSpPr>
          <p:nvPr>
            <p:ph type="sldNum" sz="quarter" idx="10"/>
          </p:nvPr>
        </p:nvSpPr>
        <p:spPr>
          <a:ln/>
        </p:spPr>
        <p:txBody>
          <a:bodyPr/>
          <a:lstStyle>
            <a:lvl1pPr>
              <a:defRPr/>
            </a:lvl1pPr>
          </a:lstStyle>
          <a:p>
            <a:pPr>
              <a:defRPr/>
            </a:pPr>
            <a:fld id="{0AA8E0F0-9A81-4730-A614-5362B4348E62}" type="slidenum">
              <a:rPr lang="en-US" altLang="en-US"/>
              <a:pPr>
                <a:defRPr/>
              </a:pPr>
              <a:t>‹#›</a:t>
            </a:fld>
            <a:endParaRPr lang="en-US"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4"/>
          <p:cNvSpPr txBox="1">
            <a:spLocks noGrp="1" noChangeArrowheads="1"/>
          </p:cNvSpPr>
          <p:nvPr>
            <p:ph type="sldNum" sz="quarter" idx="10"/>
          </p:nvPr>
        </p:nvSpPr>
        <p:spPr>
          <a:ln/>
        </p:spPr>
        <p:txBody>
          <a:bodyPr/>
          <a:lstStyle>
            <a:lvl1pPr>
              <a:defRPr/>
            </a:lvl1pPr>
          </a:lstStyle>
          <a:p>
            <a:pPr>
              <a:defRPr/>
            </a:pPr>
            <a:fld id="{2E1949F2-09FC-4549-9E7A-E9055DA809C8}" type="slidenum">
              <a:rPr lang="en-US" altLang="en-US"/>
              <a:pPr>
                <a:defRPr/>
              </a:pPr>
              <a:t>‹#›</a:t>
            </a:fld>
            <a:endParaRPr lang="en-US"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4"/>
          <p:cNvSpPr txBox="1">
            <a:spLocks noGrp="1" noChangeArrowheads="1"/>
          </p:cNvSpPr>
          <p:nvPr>
            <p:ph type="sldNum" sz="quarter" idx="10"/>
          </p:nvPr>
        </p:nvSpPr>
        <p:spPr>
          <a:ln/>
        </p:spPr>
        <p:txBody>
          <a:bodyPr/>
          <a:lstStyle>
            <a:lvl1pPr>
              <a:defRPr/>
            </a:lvl1pPr>
          </a:lstStyle>
          <a:p>
            <a:pPr>
              <a:defRPr/>
            </a:pPr>
            <a:fld id="{57042533-3C50-40CE-BE5A-134C07D11C1D}" type="slidenum">
              <a:rPr lang="en-US" altLang="en-US"/>
              <a:pPr>
                <a:defRPr/>
              </a:pPr>
              <a:t>‹#›</a:t>
            </a:fld>
            <a:endParaRPr lang="en-US"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Text Box 4"/>
          <p:cNvSpPr txBox="1">
            <a:spLocks noGrp="1" noChangeArrowheads="1"/>
          </p:cNvSpPr>
          <p:nvPr>
            <p:ph type="sldNum" sz="quarter" idx="10"/>
          </p:nvPr>
        </p:nvSpPr>
        <p:spPr>
          <a:ln/>
        </p:spPr>
        <p:txBody>
          <a:bodyPr/>
          <a:lstStyle>
            <a:lvl1pPr>
              <a:defRPr/>
            </a:lvl1pPr>
          </a:lstStyle>
          <a:p>
            <a:pPr>
              <a:defRPr/>
            </a:pPr>
            <a:fld id="{F1BE1D09-B14A-416A-B3A5-6DEE8D3717BA}" type="slidenum">
              <a:rPr lang="en-US" altLang="en-US"/>
              <a:pPr>
                <a:defRPr/>
              </a:pPr>
              <a:t>‹#›</a:t>
            </a:fld>
            <a:endParaRPr lang="en-US"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892276C-16EA-4C9B-9692-594C80E57FB0}" type="slidenum">
              <a:rPr lang="en-US" altLang="en-US"/>
              <a:pPr>
                <a:defRPr/>
              </a:pPr>
              <a:t>‹#›</a:t>
            </a:fld>
            <a:endParaRPr lang="en-US"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725DD7C2-75A6-43DE-B470-3E2D12C383A3}" type="slidenum">
              <a:rPr lang="en-US" altLang="en-US"/>
              <a:pPr>
                <a:defRPr/>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F6CFE291-FE93-4F03-AF3C-7FF954901A62}" type="slidenum">
              <a:rPr lang="en-US" altLang="en-US"/>
              <a:pPr>
                <a:defRPr/>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C514BA83-42F2-439C-BE84-8B3A0E69B381}" type="slidenum">
              <a:rPr lang="en-US" altLang="en-US"/>
              <a:pPr>
                <a:defRPr/>
              </a:pPr>
              <a:t>‹#›</a:t>
            </a:fld>
            <a:endParaRPr lang="en-US"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F80197F-420F-494A-AF15-ED5468B0A53C}" type="slidenum">
              <a:rPr lang="en-US" altLang="en-US"/>
              <a:pPr>
                <a:defRPr/>
              </a:pPr>
              <a:t>‹#›</a:t>
            </a:fld>
            <a:endParaRPr lang="en-US"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F86D19A-F4FE-426E-BB63-AA36C791D3B5}"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2CFA02A4-07B3-4DD4-8457-D342D3775740}"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0" y="5029200"/>
            <a:ext cx="5156200" cy="356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5029200"/>
            <a:ext cx="5156200" cy="356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94DB49A0-36E5-4C4B-80DA-F1F17970F18E}"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599D4E1D-B0FC-4846-A89A-F0C37340D9FF}"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E69BC0A2-365C-46CA-8F1E-D900F2707089}"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9A73EB4D-D1A4-48D9-B327-8422D9C284DD}"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13209CE5-CD14-4FEA-98FA-0BCA9B21E9B4}"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A7F3C165-B6D3-4D75-8961-729229E7E2EE}"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70000" y="0"/>
            <a:ext cx="10464800" cy="4940300"/>
          </a:xfrm>
          <a:prstGeom prst="rect">
            <a:avLst/>
          </a:prstGeom>
          <a:noFill/>
          <a:ln w="12700">
            <a:noFill/>
            <a:miter lim="800000"/>
            <a:headEnd/>
            <a:tailEnd/>
          </a:ln>
        </p:spPr>
        <p:txBody>
          <a:bodyPr vert="horz" wrap="square" lIns="50800" tIns="50800" rIns="50800" bIns="50800" numCol="1" anchor="b" anchorCtr="0" compatLnSpc="1">
            <a:prstTxWarp prst="textNoShape">
              <a:avLst/>
            </a:prstTxWarp>
          </a:bodyPr>
          <a:lstStyle/>
          <a:p>
            <a:pPr lvl="0"/>
            <a:r>
              <a:rPr lang="en-US" altLang="en-US">
                <a:sym typeface="Gill Sans" charset="0"/>
              </a:rPr>
              <a:t>Click to edit Master title style</a:t>
            </a:r>
          </a:p>
        </p:txBody>
      </p:sp>
      <p:sp>
        <p:nvSpPr>
          <p:cNvPr id="1027" name="Rectangle 2"/>
          <p:cNvSpPr>
            <a:spLocks noGrp="1" noChangeArrowheads="1"/>
          </p:cNvSpPr>
          <p:nvPr>
            <p:ph type="body" idx="1"/>
          </p:nvPr>
        </p:nvSpPr>
        <p:spPr bwMode="auto">
          <a:xfrm>
            <a:off x="1270000" y="5029200"/>
            <a:ext cx="10464800" cy="3568700"/>
          </a:xfrm>
          <a:prstGeom prst="rect">
            <a:avLst/>
          </a:prstGeom>
          <a:noFill/>
          <a:ln w="12700">
            <a:noFill/>
            <a:miter lim="800000"/>
            <a:headEnd/>
            <a:tailEnd/>
          </a:ln>
        </p:spPr>
        <p:txBody>
          <a:bodyPr vert="horz" wrap="square" lIns="50800" tIns="50800" rIns="50800" bIns="508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p:cNvSpPr txBox="1">
            <a:spLocks noGrp="1" noChangeArrowheads="1"/>
          </p:cNvSpPr>
          <p:nvPr>
            <p:ph type="sldNum" sz="quarter" idx="4"/>
          </p:nvPr>
        </p:nvSpPr>
        <p:spPr bwMode="auto">
          <a:xfrm>
            <a:off x="12598400" y="9448800"/>
            <a:ext cx="393700" cy="2921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r">
              <a:defRPr sz="1200" smtClean="0">
                <a:solidFill>
                  <a:schemeClr val="tx1"/>
                </a:solidFill>
              </a:defRPr>
            </a:lvl1pPr>
          </a:lstStyle>
          <a:p>
            <a:pPr>
              <a:defRPr/>
            </a:pPr>
            <a:fld id="{DE3C2E8E-2798-4672-AA70-509825D8A5DA}" type="slidenum">
              <a:rPr lang="en-US" altLang="en-US"/>
              <a:pPr>
                <a:defRPr/>
              </a:pPr>
              <a:t>‹#›</a:t>
            </a:fld>
            <a:endParaRPr lang="en-US" altLang="en-US"/>
          </a:p>
        </p:txBody>
      </p:sp>
      <p:pic>
        <p:nvPicPr>
          <p:cNvPr id="1029"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4134" y="0"/>
            <a:ext cx="5401151"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hf hdr="0" ftr="0" dt="0"/>
  <p:txStyles>
    <p:titleStyle>
      <a:lvl1pPr algn="ctr" rtl="0" eaLnBrk="0" fontAlgn="base" hangingPunct="0">
        <a:spcBef>
          <a:spcPct val="0"/>
        </a:spcBef>
        <a:spcAft>
          <a:spcPct val="0"/>
        </a:spcAft>
        <a:defRPr sz="8400" i="1">
          <a:solidFill>
            <a:schemeClr val="tx1"/>
          </a:solidFill>
          <a:latin typeface="+mj-lt"/>
          <a:ea typeface="+mj-ea"/>
          <a:cs typeface="+mj-cs"/>
          <a:sym typeface="Gill Sans" charset="0"/>
        </a:defRPr>
      </a:lvl1pPr>
      <a:lvl2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572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144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3716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28800"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06400" indent="5080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863600" indent="508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320800" indent="508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778000" indent="508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235200" algn="ctr" rtl="0" fontAlgn="base">
        <a:spcBef>
          <a:spcPct val="0"/>
        </a:spcBef>
        <a:spcAft>
          <a:spcPct val="0"/>
        </a:spcAft>
        <a:defRPr sz="3600">
          <a:solidFill>
            <a:schemeClr val="tx1"/>
          </a:solidFill>
          <a:latin typeface="+mn-lt"/>
          <a:ea typeface="+mn-ea"/>
          <a:cs typeface="+mn-cs"/>
          <a:sym typeface="Gill Sans" charset="0"/>
        </a:defRPr>
      </a:lvl6pPr>
      <a:lvl7pPr marL="2692400" algn="ctr" rtl="0" fontAlgn="base">
        <a:spcBef>
          <a:spcPct val="0"/>
        </a:spcBef>
        <a:spcAft>
          <a:spcPct val="0"/>
        </a:spcAft>
        <a:defRPr sz="3600">
          <a:solidFill>
            <a:schemeClr val="tx1"/>
          </a:solidFill>
          <a:latin typeface="+mn-lt"/>
          <a:ea typeface="+mn-ea"/>
          <a:cs typeface="+mn-cs"/>
          <a:sym typeface="Gill Sans" charset="0"/>
        </a:defRPr>
      </a:lvl7pPr>
      <a:lvl8pPr marL="3149600" algn="ctr" rtl="0" fontAlgn="base">
        <a:spcBef>
          <a:spcPct val="0"/>
        </a:spcBef>
        <a:spcAft>
          <a:spcPct val="0"/>
        </a:spcAft>
        <a:defRPr sz="3600">
          <a:solidFill>
            <a:schemeClr val="tx1"/>
          </a:solidFill>
          <a:latin typeface="+mn-lt"/>
          <a:ea typeface="+mn-ea"/>
          <a:cs typeface="+mn-cs"/>
          <a:sym typeface="Gill Sans" charset="0"/>
        </a:defRPr>
      </a:lvl8pPr>
      <a:lvl9pPr marL="3606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Rectangle 3"/>
          <p:cNvSpPr>
            <a:spLocks/>
          </p:cNvSpPr>
          <p:nvPr/>
        </p:nvSpPr>
        <p:spPr bwMode="auto">
          <a:xfrm>
            <a:off x="5562600" y="9505950"/>
            <a:ext cx="19177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r>
              <a:rPr lang="en-US" altLang="en-US" sz="1200">
                <a:solidFill>
                  <a:schemeClr val="tx1"/>
                </a:solidFill>
              </a:rPr>
              <a:t>CS 6823 - Network Security</a:t>
            </a:r>
          </a:p>
        </p:txBody>
      </p:sp>
      <p:sp>
        <p:nvSpPr>
          <p:cNvPr id="3076" name="Text Box 4"/>
          <p:cNvSpPr txBox="1">
            <a:spLocks noGrp="1" noChangeArrowheads="1"/>
          </p:cNvSpPr>
          <p:nvPr>
            <p:ph type="sldNum" sz="quarter" idx="4"/>
          </p:nvPr>
        </p:nvSpPr>
        <p:spPr bwMode="auto">
          <a:xfrm>
            <a:off x="12598400" y="9505950"/>
            <a:ext cx="393700" cy="23495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lgn="r">
              <a:defRPr sz="1200" smtClean="0">
                <a:solidFill>
                  <a:schemeClr val="tx1"/>
                </a:solidFill>
              </a:defRPr>
            </a:lvl1pPr>
          </a:lstStyle>
          <a:p>
            <a:pPr>
              <a:defRPr/>
            </a:pPr>
            <a:fld id="{ED26F721-8193-4553-97FA-5072979A78B2}" type="slidenum">
              <a:rPr lang="en-US" altLang="en-US"/>
              <a:pPr>
                <a:defRPr/>
              </a:pPr>
              <a:t>‹#›</a:t>
            </a:fld>
            <a:endParaRPr lang="en-US" altLang="en-US"/>
          </a:p>
        </p:txBody>
      </p:sp>
      <p:pic>
        <p:nvPicPr>
          <p:cNvPr id="2052"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4134" y="0"/>
            <a:ext cx="5401151"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hf hdr="0" ftr="0" dt="0"/>
  <p:txStyles>
    <p:title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www.exploit-db.com/google-hacking-database"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sec.gov"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www.allwhois.com" TargetMode="External"/><Relationship Id="rId3" Type="http://schemas.openxmlformats.org/officeDocument/2006/relationships/hyperlink" Target="http://www.ripe.net" TargetMode="External"/><Relationship Id="rId7" Type="http://schemas.openxmlformats.org/officeDocument/2006/relationships/hyperlink" Target="http://www.nic.mil" TargetMode="External"/><Relationship Id="rId2" Type="http://schemas.openxmlformats.org/officeDocument/2006/relationships/hyperlink" Target="http://www.arin.net" TargetMode="External"/><Relationship Id="rId1" Type="http://schemas.openxmlformats.org/officeDocument/2006/relationships/slideLayout" Target="../slideLayouts/slideLayout13.xml"/><Relationship Id="rId6" Type="http://schemas.openxmlformats.org/officeDocument/2006/relationships/hyperlink" Target="http://www.afrinic.net" TargetMode="External"/><Relationship Id="rId5" Type="http://schemas.openxmlformats.org/officeDocument/2006/relationships/hyperlink" Target="http://www.lacnic.net" TargetMode="External"/><Relationship Id="rId4" Type="http://schemas.openxmlformats.org/officeDocument/2006/relationships/hyperlink" Target="http://www.apnic.net" TargetMode="External"/><Relationship Id="rId9" Type="http://schemas.openxmlformats.org/officeDocument/2006/relationships/hyperlink" Target="http://www.uwhois.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insecure.org/nmap"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Gill Sans" charset="0"/>
                <a:ea typeface="ヒラギノ角ゴ ProN W3" charset="-128"/>
                <a:sym typeface="Gill Sans" charset="0"/>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Gill Sans" charset="0"/>
                <a:ea typeface="ヒラギノ角ゴ ProN W3" charset="-128"/>
                <a:sym typeface="Gill Sans" charset="0"/>
              </a:rPr>
              <a:t>1</a:t>
            </a:r>
          </a:p>
        </p:txBody>
      </p:sp>
      <p:sp>
        <p:nvSpPr>
          <p:cNvPr id="3076" name="Rectangle 5"/>
          <p:cNvSpPr>
            <a:spLocks noGrp="1" noChangeArrowheads="1"/>
          </p:cNvSpPr>
          <p:nvPr>
            <p:ph type="title"/>
          </p:nvPr>
        </p:nvSpPr>
        <p:spPr/>
        <p:txBody>
          <a:bodyPr/>
          <a:lstStyle/>
          <a:p>
            <a:pPr eaLnBrk="1" hangingPunct="1"/>
            <a:r>
              <a:rPr lang="en-US" altLang="en-US" dirty="0">
                <a:latin typeface="Arial" pitchFamily="34" charset="0"/>
                <a:cs typeface="Arial" pitchFamily="34" charset="0"/>
                <a:sym typeface="Arial" pitchFamily="34" charset="0"/>
              </a:rPr>
              <a:t>Network Security</a:t>
            </a:r>
            <a:endParaRPr lang="en-US" altLang="en-US" dirty="0">
              <a:latin typeface="Arial" pitchFamily="34" charset="0"/>
              <a:sym typeface="Arial" pitchFamily="34" charset="0"/>
            </a:endParaRPr>
          </a:p>
        </p:txBody>
      </p:sp>
      <p:sp>
        <p:nvSpPr>
          <p:cNvPr id="3077" name="Rectangle 6"/>
          <p:cNvSpPr>
            <a:spLocks noGrp="1" noChangeArrowheads="1"/>
          </p:cNvSpPr>
          <p:nvPr>
            <p:ph type="body" idx="1"/>
          </p:nvPr>
        </p:nvSpPr>
        <p:spPr>
          <a:xfrm>
            <a:off x="1270000" y="5029200"/>
            <a:ext cx="10464800" cy="4724400"/>
          </a:xfrm>
        </p:spPr>
        <p:txBody>
          <a:bodyPr/>
          <a:lstStyle/>
          <a:p>
            <a:pPr marL="0" indent="0" eaLnBrk="1" hangingPunct="1"/>
            <a:r>
              <a:rPr lang="en-US" altLang="en-US" dirty="0">
                <a:latin typeface="Arial" pitchFamily="34" charset="0"/>
                <a:cs typeface="Arial" pitchFamily="34" charset="0"/>
                <a:sym typeface="Arial" pitchFamily="34" charset="0"/>
              </a:rPr>
              <a:t>CS6823 – Lesson 2</a:t>
            </a:r>
            <a:endParaRPr lang="en-US" altLang="en-US" dirty="0">
              <a:latin typeface="Arial" pitchFamily="34" charset="0"/>
              <a:sym typeface="Arial" pitchFamily="34" charset="0"/>
            </a:endParaRPr>
          </a:p>
          <a:p>
            <a:pPr marL="0" indent="0" eaLnBrk="1" hangingPunct="1"/>
            <a:r>
              <a:rPr lang="en-US" altLang="en-US" dirty="0">
                <a:latin typeface="Arial" pitchFamily="34" charset="0"/>
                <a:cs typeface="Arial" pitchFamily="34" charset="0"/>
                <a:sym typeface="Arial" pitchFamily="34" charset="0"/>
              </a:rPr>
              <a:t>Network Reconnaissance</a:t>
            </a:r>
            <a:endParaRPr lang="en-US" altLang="en-US" dirty="0">
              <a:latin typeface="Arial" pitchFamily="34" charset="0"/>
              <a:sym typeface="Arial" pitchFamily="34" charset="0"/>
            </a:endParaRPr>
          </a:p>
          <a:p>
            <a:pPr marL="0" indent="0" eaLnBrk="1" hangingPunct="1"/>
            <a:endParaRPr lang="en-US" altLang="en-US" dirty="0">
              <a:latin typeface="Arial" pitchFamily="34" charset="0"/>
              <a:sym typeface="Arial" pitchFamily="34" charset="0"/>
            </a:endParaRPr>
          </a:p>
          <a:p>
            <a:pPr marL="0" indent="0" eaLnBrk="1" hangingPunct="1"/>
            <a:r>
              <a:rPr lang="en-US" altLang="en-US" sz="2400" dirty="0">
                <a:latin typeface="Arial" pitchFamily="34" charset="0"/>
                <a:cs typeface="Arial" pitchFamily="34" charset="0"/>
                <a:sym typeface="Arial" pitchFamily="34" charset="0"/>
              </a:rPr>
              <a:t>Phillip Mak</a:t>
            </a:r>
          </a:p>
          <a:p>
            <a:pPr marL="0" indent="0" eaLnBrk="1" hangingPunct="1"/>
            <a:r>
              <a:rPr lang="en-US" altLang="ja-JP" sz="2400" dirty="0">
                <a:latin typeface="Arial" pitchFamily="34" charset="0"/>
                <a:cs typeface="Arial" pitchFamily="34" charset="0"/>
                <a:sym typeface="Arial" pitchFamily="34" charset="0"/>
              </a:rPr>
              <a:t>pmak@nyu.edu</a:t>
            </a:r>
            <a:endParaRPr lang="en-US" altLang="en-US" sz="2400" dirty="0"/>
          </a:p>
        </p:txBody>
      </p:sp>
    </p:spTree>
    <p:extLst>
      <p:ext uri="{BB962C8B-B14F-4D97-AF65-F5344CB8AC3E}">
        <p14:creationId xmlns:p14="http://schemas.microsoft.com/office/powerpoint/2010/main" val="330644863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2291" name="Rectangle 4"/>
          <p:cNvSpPr>
            <a:spLocks noGrp="1" noChangeArrowheads="1"/>
          </p:cNvSpPr>
          <p:nvPr>
            <p:ph type="title"/>
          </p:nvPr>
        </p:nvSpPr>
        <p:spPr bwMode="auto">
          <a:xfrm>
            <a:off x="330200" y="914400"/>
            <a:ext cx="12382500" cy="952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US Federal Laws (cont)</a:t>
            </a:r>
            <a:endParaRPr lang="en-US" altLang="en-US" sz="3200">
              <a:latin typeface="Arial" pitchFamily="34" charset="0"/>
              <a:sym typeface="Arial" pitchFamily="34" charset="0"/>
            </a:endParaRPr>
          </a:p>
        </p:txBody>
      </p:sp>
      <p:sp>
        <p:nvSpPr>
          <p:cNvPr id="12292" name="Rectangle 5"/>
          <p:cNvSpPr>
            <a:spLocks noGrp="1" noChangeArrowheads="1"/>
          </p:cNvSpPr>
          <p:nvPr>
            <p:ph idx="1"/>
          </p:nvPr>
        </p:nvSpPr>
        <p:spPr bwMode="auto">
          <a:xfrm>
            <a:off x="558800" y="1828800"/>
            <a:ext cx="12128500" cy="72517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a:latin typeface="Arial" pitchFamily="34" charset="0"/>
                <a:cs typeface="Arial" pitchFamily="34" charset="0"/>
                <a:sym typeface="Arial" pitchFamily="34" charset="0"/>
              </a:rPr>
              <a:t>US Uniform Computers Information Transactions Act (UCITA) – covers software licensing, online access and other transaction between computer systems. Validates </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shrink wrapped licensing</a:t>
            </a:r>
            <a:r>
              <a:rPr lang="ja-JP" altLang="en-US" sz="3200">
                <a:latin typeface="Arial" pitchFamily="34" charset="0"/>
                <a:cs typeface="Arial" pitchFamily="34" charset="0"/>
                <a:sym typeface="Arial" pitchFamily="34" charset="0"/>
              </a:rPr>
              <a:t>”</a:t>
            </a:r>
            <a:endParaRPr lang="en-US" altLang="ja-JP"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2000 US Congress Electronic Signatures in Global and National Commerce Act (ESIGN) – legal foundation for electronic signatures and records</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2001 USA Provide Appropriate Tools Required to Intercept and Obstruct Terrorism (PATRIOT) Act – Extends the ability of law enforcement to search electronic records.</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2002 E-Govt Act Federal Information Security Management Act (FISMA) – improve security of computer networks in the federal government.</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10</a:t>
            </a:fld>
            <a:endParaRPr lang="en-US" altLang="en-US" sz="1200" dirty="0">
              <a:solidFill>
                <a:schemeClr val="tx1"/>
              </a:solidFill>
            </a:endParaRPr>
          </a:p>
        </p:txBody>
      </p:sp>
    </p:spTree>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6DE7B-7842-E247-8C31-0740CDCAE52A}"/>
              </a:ext>
            </a:extLst>
          </p:cNvPr>
          <p:cNvSpPr>
            <a:spLocks noGrp="1"/>
          </p:cNvSpPr>
          <p:nvPr>
            <p:ph type="title"/>
          </p:nvPr>
        </p:nvSpPr>
        <p:spPr>
          <a:xfrm>
            <a:off x="177800" y="1066800"/>
            <a:ext cx="11703050" cy="1625600"/>
          </a:xfrm>
        </p:spPr>
        <p:txBody>
          <a:bodyPr/>
          <a:lstStyle/>
          <a:p>
            <a:pPr algn="l"/>
            <a:r>
              <a:rPr lang="en-US" sz="5400" dirty="0"/>
              <a:t>Cyber Kill Chain</a:t>
            </a:r>
          </a:p>
        </p:txBody>
      </p:sp>
      <p:sp>
        <p:nvSpPr>
          <p:cNvPr id="4" name="Slide Number Placeholder 3">
            <a:extLst>
              <a:ext uri="{FF2B5EF4-FFF2-40B4-BE49-F238E27FC236}">
                <a16:creationId xmlns:a16="http://schemas.microsoft.com/office/drawing/2014/main" id="{256FED9A-F5BB-0F4D-BFAB-93D05A7F1587}"/>
              </a:ext>
            </a:extLst>
          </p:cNvPr>
          <p:cNvSpPr>
            <a:spLocks noGrp="1"/>
          </p:cNvSpPr>
          <p:nvPr>
            <p:ph type="sldNum" sz="quarter" idx="10"/>
          </p:nvPr>
        </p:nvSpPr>
        <p:spPr/>
        <p:txBody>
          <a:bodyPr/>
          <a:lstStyle/>
          <a:p>
            <a:pPr>
              <a:defRPr/>
            </a:pPr>
            <a:fld id="{62385F6C-C6B8-4C71-9C99-091034D1ABBB}" type="slidenum">
              <a:rPr lang="en-US" altLang="en-US" smtClean="0"/>
              <a:pPr>
                <a:defRPr/>
              </a:pPr>
              <a:t>11</a:t>
            </a:fld>
            <a:endParaRPr lang="en-US" altLang="en-US"/>
          </a:p>
        </p:txBody>
      </p:sp>
      <p:pic>
        <p:nvPicPr>
          <p:cNvPr id="5" name="Picture 4">
            <a:extLst>
              <a:ext uri="{FF2B5EF4-FFF2-40B4-BE49-F238E27FC236}">
                <a16:creationId xmlns:a16="http://schemas.microsoft.com/office/drawing/2014/main" id="{609A17A2-5313-F44D-B895-39C90F182109}"/>
              </a:ext>
            </a:extLst>
          </p:cNvPr>
          <p:cNvPicPr>
            <a:picLocks noChangeAspect="1"/>
          </p:cNvPicPr>
          <p:nvPr/>
        </p:nvPicPr>
        <p:blipFill>
          <a:blip r:embed="rId2"/>
          <a:stretch>
            <a:fillRect/>
          </a:stretch>
        </p:blipFill>
        <p:spPr>
          <a:xfrm>
            <a:off x="4639309" y="0"/>
            <a:ext cx="8367700" cy="9753600"/>
          </a:xfrm>
          <a:prstGeom prst="rect">
            <a:avLst/>
          </a:prstGeom>
        </p:spPr>
      </p:pic>
      <p:sp>
        <p:nvSpPr>
          <p:cNvPr id="6" name="TextBox 5">
            <a:extLst>
              <a:ext uri="{FF2B5EF4-FFF2-40B4-BE49-F238E27FC236}">
                <a16:creationId xmlns:a16="http://schemas.microsoft.com/office/drawing/2014/main" id="{8B13CB79-3198-F145-8A63-3B3AB479370D}"/>
              </a:ext>
            </a:extLst>
          </p:cNvPr>
          <p:cNvSpPr txBox="1"/>
          <p:nvPr/>
        </p:nvSpPr>
        <p:spPr>
          <a:xfrm>
            <a:off x="10732985" y="9392592"/>
            <a:ext cx="2301977" cy="461665"/>
          </a:xfrm>
          <a:prstGeom prst="rect">
            <a:avLst/>
          </a:prstGeom>
          <a:noFill/>
        </p:spPr>
        <p:txBody>
          <a:bodyPr wrap="none" rtlCol="0">
            <a:spAutoFit/>
          </a:bodyPr>
          <a:lstStyle/>
          <a:p>
            <a:r>
              <a:rPr lang="en-US" sz="2400" dirty="0"/>
              <a:t>Lockheed Martin</a:t>
            </a:r>
          </a:p>
        </p:txBody>
      </p:sp>
    </p:spTree>
    <p:extLst>
      <p:ext uri="{BB962C8B-B14F-4D97-AF65-F5344CB8AC3E}">
        <p14:creationId xmlns:p14="http://schemas.microsoft.com/office/powerpoint/2010/main" val="374429606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8C6B-C1B1-3E52-2F13-7BF22B40BB91}"/>
              </a:ext>
            </a:extLst>
          </p:cNvPr>
          <p:cNvSpPr>
            <a:spLocks noGrp="1"/>
          </p:cNvSpPr>
          <p:nvPr>
            <p:ph type="title"/>
          </p:nvPr>
        </p:nvSpPr>
        <p:spPr/>
        <p:txBody>
          <a:bodyPr/>
          <a:lstStyle/>
          <a:p>
            <a:r>
              <a:rPr lang="en-US" dirty="0"/>
              <a:t>MITRE ATT&amp;CK</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98C4C6A6-5BC9-0B76-CCBA-CC10C422982B}"/>
              </a:ext>
            </a:extLst>
          </p:cNvPr>
          <p:cNvPicPr>
            <a:picLocks noGrp="1" noChangeAspect="1"/>
          </p:cNvPicPr>
          <p:nvPr>
            <p:ph idx="1"/>
          </p:nvPr>
        </p:nvPicPr>
        <p:blipFill>
          <a:blip r:embed="rId2"/>
          <a:stretch>
            <a:fillRect/>
          </a:stretch>
        </p:blipFill>
        <p:spPr>
          <a:xfrm>
            <a:off x="34876" y="2743200"/>
            <a:ext cx="12897728" cy="5486400"/>
          </a:xfrm>
        </p:spPr>
      </p:pic>
      <p:sp>
        <p:nvSpPr>
          <p:cNvPr id="4" name="Slide Number Placeholder 3">
            <a:extLst>
              <a:ext uri="{FF2B5EF4-FFF2-40B4-BE49-F238E27FC236}">
                <a16:creationId xmlns:a16="http://schemas.microsoft.com/office/drawing/2014/main" id="{661452CA-C6B5-C32B-FFEF-41E88A781342}"/>
              </a:ext>
            </a:extLst>
          </p:cNvPr>
          <p:cNvSpPr>
            <a:spLocks noGrp="1"/>
          </p:cNvSpPr>
          <p:nvPr>
            <p:ph type="sldNum" sz="quarter" idx="10"/>
          </p:nvPr>
        </p:nvSpPr>
        <p:spPr/>
        <p:txBody>
          <a:bodyPr/>
          <a:lstStyle/>
          <a:p>
            <a:pPr>
              <a:defRPr/>
            </a:pPr>
            <a:fld id="{62385F6C-C6B8-4C71-9C99-091034D1ABBB}" type="slidenum">
              <a:rPr lang="en-US" altLang="en-US" smtClean="0"/>
              <a:pPr>
                <a:defRPr/>
              </a:pPr>
              <a:t>12</a:t>
            </a:fld>
            <a:endParaRPr lang="en-US" altLang="en-US"/>
          </a:p>
        </p:txBody>
      </p:sp>
    </p:spTree>
    <p:extLst>
      <p:ext uri="{BB962C8B-B14F-4D97-AF65-F5344CB8AC3E}">
        <p14:creationId xmlns:p14="http://schemas.microsoft.com/office/powerpoint/2010/main" val="149674200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4339" name="Rectangle 4"/>
          <p:cNvSpPr>
            <a:spLocks noGrp="1" noChangeArrowheads="1"/>
          </p:cNvSpPr>
          <p:nvPr>
            <p:ph type="title"/>
          </p:nvPr>
        </p:nvSpPr>
        <p:spPr>
          <a:xfrm>
            <a:off x="1727348" y="4038600"/>
            <a:ext cx="11053763" cy="1936750"/>
          </a:xfrm>
        </p:spPr>
        <p:txBody>
          <a:bodyPr anchor="t"/>
          <a:lstStyle/>
          <a:p>
            <a:pPr eaLnBrk="1" hangingPunct="1"/>
            <a:r>
              <a:rPr lang="en-US" altLang="en-US" sz="5400" b="1" i="0" dirty="0">
                <a:latin typeface="Arial" pitchFamily="34" charset="0"/>
                <a:cs typeface="Arial" pitchFamily="34" charset="0"/>
                <a:sym typeface="Arial" pitchFamily="34" charset="0"/>
              </a:rPr>
              <a:t>RECONNAISSANCE - INFORMATION GATHERING</a:t>
            </a:r>
            <a:endParaRPr lang="en-US" altLang="en-US" sz="5400" b="1" i="0"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13</a:t>
            </a:fld>
            <a:endParaRPr lang="en-US" altLang="en-US" sz="1200" dirty="0">
              <a:solidFill>
                <a:schemeClr val="tx1"/>
              </a:solidFill>
            </a:endParaRPr>
          </a:p>
        </p:txBody>
      </p:sp>
      <p:pic>
        <p:nvPicPr>
          <p:cNvPr id="2" name="Picture 1">
            <a:extLst>
              <a:ext uri="{FF2B5EF4-FFF2-40B4-BE49-F238E27FC236}">
                <a16:creationId xmlns:a16="http://schemas.microsoft.com/office/drawing/2014/main" id="{73C287C4-645F-1646-2A00-BF8CB69716A2}"/>
              </a:ext>
            </a:extLst>
          </p:cNvPr>
          <p:cNvPicPr>
            <a:picLocks noChangeAspect="1"/>
          </p:cNvPicPr>
          <p:nvPr/>
        </p:nvPicPr>
        <p:blipFill rotWithShape="1">
          <a:blip r:embed="rId2">
            <a:clrChange>
              <a:clrFrom>
                <a:srgbClr val="FFFFFF"/>
              </a:clrFrom>
              <a:clrTo>
                <a:srgbClr val="FFFFFF">
                  <a:alpha val="0"/>
                </a:srgbClr>
              </a:clrTo>
            </a:clrChange>
          </a:blip>
          <a:srcRect l="1" r="61753" b="75000"/>
          <a:stretch/>
        </p:blipFill>
        <p:spPr>
          <a:xfrm>
            <a:off x="-355600" y="3657600"/>
            <a:ext cx="3200400" cy="2438400"/>
          </a:xfrm>
          <a:prstGeom prst="rect">
            <a:avLst/>
          </a:prstGeom>
        </p:spPr>
      </p:pic>
    </p:spTree>
  </p:cSld>
  <p:clrMapOvr>
    <a:masterClrMapping/>
  </p:clrMapOvr>
  <p:transition spd="med">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638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sym typeface="Arial" pitchFamily="34" charset="0"/>
              </a:rPr>
              <a:t>Reconnaissance</a:t>
            </a:r>
            <a:endParaRPr lang="en-US" altLang="en-US" sz="3600" i="0">
              <a:latin typeface="Arial" pitchFamily="34" charset="0"/>
              <a:sym typeface="Arial" pitchFamily="34" charset="0"/>
            </a:endParaRPr>
          </a:p>
        </p:txBody>
      </p:sp>
      <p:sp>
        <p:nvSpPr>
          <p:cNvPr id="16388"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ja-JP" altLang="en-US" sz="3200" dirty="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Casing the joint</a:t>
            </a:r>
            <a:r>
              <a:rPr lang="ja-JP" altLang="en-US" sz="3200" dirty="0">
                <a:latin typeface="Arial" pitchFamily="34" charset="0"/>
                <a:cs typeface="Arial" pitchFamily="34" charset="0"/>
                <a:sym typeface="Arial" pitchFamily="34" charset="0"/>
              </a:rPr>
              <a:t>”</a:t>
            </a:r>
            <a:endParaRPr lang="en-US" altLang="ja-JP"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Gather as much information as possible about the target from open sources</a:t>
            </a:r>
            <a:endParaRPr lang="en-US" altLang="en-US"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Bank robbers will typically perform reconnaissance on the branch. Will observe times when the branch is busy with customers, guard shift changes, location of cameras, etc.</a:t>
            </a:r>
            <a:endParaRPr lang="en-US" altLang="en-US"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This is the same first step performed in computer network attacks.</a:t>
            </a:r>
            <a:endParaRPr lang="en-US" altLang="en-US" sz="32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14</a:t>
            </a:fld>
            <a:endParaRPr lang="en-US" altLang="en-US" sz="1200" dirty="0">
              <a:solidFill>
                <a:schemeClr val="tx1"/>
              </a:solidFill>
            </a:endParaRPr>
          </a:p>
        </p:txBody>
      </p:sp>
    </p:spTree>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7411"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sym typeface="Arial" pitchFamily="34" charset="0"/>
              </a:rPr>
              <a:t>What are we trying to get?</a:t>
            </a:r>
            <a:endParaRPr lang="en-US" altLang="en-US" sz="3600" i="0">
              <a:latin typeface="Arial" pitchFamily="34" charset="0"/>
              <a:sym typeface="Arial" pitchFamily="34" charset="0"/>
            </a:endParaRPr>
          </a:p>
        </p:txBody>
      </p:sp>
      <p:sp>
        <p:nvSpPr>
          <p:cNvPr id="17412"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en-US" altLang="en-US" sz="3200">
                <a:latin typeface="Arial" pitchFamily="34" charset="0"/>
                <a:cs typeface="Arial" pitchFamily="34" charset="0"/>
                <a:sym typeface="Arial" pitchFamily="34" charset="0"/>
              </a:rPr>
              <a:t>IP addresses</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Network Topology</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Domain Names</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User Account Names</a:t>
            </a:r>
            <a:endParaRPr lang="en-US" altLang="en-US" sz="3200">
              <a:latin typeface="Arial" pitchFamily="34" charset="0"/>
              <a:sym typeface="Arial" pitchFamily="34" charset="0"/>
            </a:endParaRPr>
          </a:p>
          <a:p>
            <a:pPr marL="457200" indent="-457200" algn="l" eaLnBrk="1" hangingPunct="1">
              <a:buFontTx/>
              <a:buChar char="•"/>
            </a:pPr>
            <a:r>
              <a:rPr lang="en-US" altLang="en-US" sz="3200">
                <a:latin typeface="Arial" pitchFamily="34" charset="0"/>
                <a:cs typeface="Arial" pitchFamily="34" charset="0"/>
                <a:sym typeface="Arial" pitchFamily="34" charset="0"/>
              </a:rPr>
              <a:t>Operating systems and software being used</a:t>
            </a:r>
          </a:p>
          <a:p>
            <a:pPr marL="457200" indent="-457200" algn="l" eaLnBrk="1" hangingPunct="1">
              <a:buFontTx/>
              <a:buChar char="•"/>
            </a:pPr>
            <a:r>
              <a:rPr lang="en-US" altLang="en-US" sz="3200">
                <a:latin typeface="Arial" pitchFamily="34" charset="0"/>
                <a:cs typeface="Arial" pitchFamily="34" charset="0"/>
                <a:sym typeface="Arial" pitchFamily="34" charset="0"/>
              </a:rPr>
              <a:t>Security Policies: password complexity requirements, change policy</a:t>
            </a:r>
          </a:p>
          <a:p>
            <a:pPr marL="457200" indent="-457200" algn="l" eaLnBrk="1" hangingPunct="1">
              <a:buFontTx/>
              <a:buChar char="•"/>
            </a:pPr>
            <a:r>
              <a:rPr lang="en-US" altLang="en-US" sz="3200">
                <a:latin typeface="Arial" pitchFamily="34" charset="0"/>
                <a:cs typeface="Arial" pitchFamily="34" charset="0"/>
                <a:sym typeface="Arial" pitchFamily="34" charset="0"/>
              </a:rPr>
              <a:t>Physical security systems</a:t>
            </a:r>
          </a:p>
          <a:p>
            <a:pPr marL="457200" indent="-457200" algn="l" eaLnBrk="1" hangingPunct="1">
              <a:buFontTx/>
              <a:buChar char="•"/>
            </a:pPr>
            <a:r>
              <a:rPr lang="en-US" altLang="en-US" sz="3200">
                <a:latin typeface="Arial" pitchFamily="34" charset="0"/>
                <a:cs typeface="Arial" pitchFamily="34" charset="0"/>
                <a:sym typeface="Arial" pitchFamily="34" charset="0"/>
              </a:rPr>
              <a:t>Home addresses of employees</a:t>
            </a:r>
          </a:p>
          <a:p>
            <a:pPr marL="457200" indent="-457200" algn="l" eaLnBrk="1" hangingPunct="1">
              <a:buFontTx/>
              <a:buChar char="•"/>
            </a:pPr>
            <a:r>
              <a:rPr lang="en-US" altLang="en-US" sz="3200">
                <a:latin typeface="Arial" pitchFamily="34" charset="0"/>
                <a:cs typeface="Arial" pitchFamily="34" charset="0"/>
                <a:sym typeface="Arial" pitchFamily="34" charset="0"/>
              </a:rPr>
              <a:t>Frequent hangouts of employees</a:t>
            </a:r>
          </a:p>
          <a:p>
            <a:pPr marL="457200" indent="-457200" algn="l" eaLnBrk="1" hangingPunct="1">
              <a:buFontTx/>
              <a:buChar char="•"/>
            </a:pPr>
            <a:r>
              <a:rPr lang="en-US" altLang="en-US" sz="3200">
                <a:latin typeface="Arial" pitchFamily="34" charset="0"/>
                <a:cs typeface="Arial" pitchFamily="34" charset="0"/>
                <a:sym typeface="Arial" pitchFamily="34" charset="0"/>
              </a:rPr>
              <a:t>And more</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15</a:t>
            </a:fld>
            <a:endParaRPr lang="en-US" altLang="en-US" sz="1200" dirty="0">
              <a:solidFill>
                <a:schemeClr val="tx1"/>
              </a:solidFill>
            </a:endParaRPr>
          </a:p>
        </p:txBody>
      </p:sp>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4339" name="Rectangle 4"/>
          <p:cNvSpPr>
            <a:spLocks noGrp="1" noChangeArrowheads="1"/>
          </p:cNvSpPr>
          <p:nvPr>
            <p:ph type="title"/>
          </p:nvPr>
        </p:nvSpPr>
        <p:spPr>
          <a:xfrm>
            <a:off x="939800" y="4038600"/>
            <a:ext cx="11053763" cy="1936750"/>
          </a:xfrm>
        </p:spPr>
        <p:txBody>
          <a:bodyPr anchor="t"/>
          <a:lstStyle/>
          <a:p>
            <a:pPr eaLnBrk="1" hangingPunct="1"/>
            <a:r>
              <a:rPr lang="en-US" altLang="en-US" sz="5400" b="1" i="0" dirty="0">
                <a:latin typeface="Arial" pitchFamily="34" charset="0"/>
                <a:cs typeface="Arial" pitchFamily="34" charset="0"/>
                <a:sym typeface="Arial" pitchFamily="34" charset="0"/>
              </a:rPr>
              <a:t>1- Collect Public Information</a:t>
            </a:r>
            <a:endParaRPr lang="en-US" altLang="en-US" sz="5400" b="1" i="0"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16</a:t>
            </a:fld>
            <a:endParaRPr lang="en-US" altLang="en-US" sz="1200" dirty="0">
              <a:solidFill>
                <a:schemeClr val="tx1"/>
              </a:solidFill>
            </a:endParaRPr>
          </a:p>
        </p:txBody>
      </p:sp>
    </p:spTree>
    <p:extLst>
      <p:ext uri="{BB962C8B-B14F-4D97-AF65-F5344CB8AC3E}">
        <p14:creationId xmlns:p14="http://schemas.microsoft.com/office/powerpoint/2010/main" val="3478730575"/>
      </p:ext>
    </p:extLst>
  </p:cSld>
  <p:clrMapOvr>
    <a:masterClrMapping/>
  </p:clrMapOvr>
  <p:transition spd="med">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8435" name="Rectangle 4"/>
          <p:cNvSpPr>
            <a:spLocks noGrp="1" noChangeArrowheads="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dirty="0">
                <a:latin typeface="Arial" pitchFamily="34" charset="0"/>
                <a:cs typeface="Arial" pitchFamily="34" charset="0"/>
                <a:sym typeface="Arial" pitchFamily="34" charset="0"/>
              </a:rPr>
              <a:t>Collecting Information from Public Sources</a:t>
            </a:r>
            <a:endParaRPr lang="en-US" altLang="en-US" sz="3600" i="0" dirty="0">
              <a:latin typeface="Arial" pitchFamily="34" charset="0"/>
              <a:sym typeface="Arial" pitchFamily="34" charset="0"/>
            </a:endParaRPr>
          </a:p>
        </p:txBody>
      </p:sp>
      <p:sp>
        <p:nvSpPr>
          <p:cNvPr id="18436"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normAutofit fontScale="85000" lnSpcReduction="10000"/>
          </a:bodyPr>
          <a:lstStyle/>
          <a:p>
            <a:pPr marL="571500" indent="-571500" algn="l" eaLnBrk="1" hangingPunct="1">
              <a:buFontTx/>
              <a:buChar char="•"/>
            </a:pPr>
            <a:r>
              <a:rPr lang="en-US" altLang="en-US" sz="3200" dirty="0">
                <a:latin typeface="Arial" pitchFamily="34" charset="0"/>
                <a:cs typeface="Arial" pitchFamily="34" charset="0"/>
                <a:sym typeface="Arial" pitchFamily="34" charset="0"/>
              </a:rPr>
              <a:t>Public Information Sources</a:t>
            </a:r>
          </a:p>
          <a:p>
            <a:pPr marL="457200" lvl="1" indent="0" algn="l" eaLnBrk="1" hangingPunct="1"/>
            <a:r>
              <a:rPr lang="en-US" altLang="en-US" sz="3200" dirty="0">
                <a:latin typeface="Arial" pitchFamily="34" charset="0"/>
                <a:cs typeface="Arial" pitchFamily="34" charset="0"/>
                <a:sym typeface="Arial" pitchFamily="34" charset="0"/>
              </a:rPr>
              <a:t>	Public Databases</a:t>
            </a:r>
          </a:p>
          <a:p>
            <a:pPr marL="571500" indent="-571500" algn="l" eaLnBrk="1" hangingPunct="1">
              <a:buFontTx/>
              <a:buChar cha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Dumpster Diving </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	Shred your documents</a:t>
            </a:r>
            <a:endParaRPr lang="en-US" altLang="en-US" sz="3200" dirty="0">
              <a:latin typeface="Arial" pitchFamily="34" charset="0"/>
              <a:sym typeface="Arial" pitchFamily="34" charset="0"/>
            </a:endParaRPr>
          </a:p>
          <a:p>
            <a:pPr marL="571500" indent="-571500" algn="l" eaLnBrk="1" hangingPunct="1">
              <a:buFontTx/>
              <a:buChar cha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Social Engineering</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	Educate your users about giving out sensitive or confidential information over the phone. Caller-id DOES NOT provide authentication</a:t>
            </a:r>
          </a:p>
          <a:p>
            <a:pPr marL="415925" lvl="1" indent="0" algn="l" eaLnBrk="1" hangingPunct="1"/>
            <a:endParaRPr lang="en-US" altLang="en-US" sz="3200" dirty="0">
              <a:latin typeface="Arial" pitchFamily="34" charset="0"/>
              <a:ea typeface="MS PGothic" pitchFamily="34" charset="-128"/>
              <a:sym typeface="Arial" pitchFamily="34" charset="0"/>
            </a:endParaRPr>
          </a:p>
          <a:p>
            <a:pPr marL="415925" indent="-457200" algn="l" eaLnBrk="1" hangingPunct="1">
              <a:buFont typeface="Arial" panose="020B0604020202020204" pitchFamily="34" charset="0"/>
              <a:buChar char="•"/>
            </a:pPr>
            <a:r>
              <a:rPr lang="en-US" altLang="en-US" sz="3200" dirty="0">
                <a:latin typeface="Arial" pitchFamily="34" charset="0"/>
                <a:sym typeface="Arial" pitchFamily="34" charset="0"/>
              </a:rPr>
              <a:t>Domain name system (DNS) or searching services (i.e., traceroute.com)</a:t>
            </a:r>
          </a:p>
          <a:p>
            <a:pPr marL="571500" indent="-571500" algn="l" eaLnBrk="1" hangingPunct="1">
              <a:buFontTx/>
              <a:buChar cha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pPr>
            <a:r>
              <a:rPr lang="en-US" altLang="en-US" sz="3200" dirty="0">
                <a:latin typeface="Arial" pitchFamily="34" charset="0"/>
                <a:cs typeface="Arial" pitchFamily="34" charset="0"/>
                <a:sym typeface="Arial" pitchFamily="34" charset="0"/>
              </a:rPr>
              <a:t>Physical Break Ins</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	You can have the best, multimillion dollar security 	system 	on the market but it will be useless if you don</a:t>
            </a:r>
            <a:r>
              <a:rPr lang="en-US" altLang="ja-JP" sz="3200" dirty="0">
                <a:latin typeface="Arial" pitchFamily="34" charset="0"/>
                <a:ea typeface="MS PGothic" pitchFamily="34" charset="-128"/>
                <a:sym typeface="Arial" pitchFamily="34" charset="0"/>
              </a:rPr>
              <a:t>’</a:t>
            </a:r>
            <a:r>
              <a:rPr lang="en-US" altLang="ja-JP" sz="3200" dirty="0">
                <a:latin typeface="Arial" pitchFamily="34" charset="0"/>
                <a:cs typeface="Arial" pitchFamily="34" charset="0"/>
                <a:sym typeface="Arial" pitchFamily="34" charset="0"/>
              </a:rPr>
              <a:t>t lock 	the front door.</a:t>
            </a:r>
            <a:endParaRPr lang="en-US" altLang="en-US" sz="32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17</a:t>
            </a:fld>
            <a:endParaRPr lang="en-US" altLang="en-US" sz="1200" dirty="0">
              <a:solidFill>
                <a:schemeClr val="tx1"/>
              </a:solidFill>
            </a:endParaRPr>
          </a:p>
        </p:txBody>
      </p:sp>
    </p:spTree>
    <p:extLst>
      <p:ext uri="{BB962C8B-B14F-4D97-AF65-F5344CB8AC3E}">
        <p14:creationId xmlns:p14="http://schemas.microsoft.com/office/powerpoint/2010/main" val="1622458102"/>
      </p:ext>
    </p:extLst>
  </p:cSld>
  <p:clrMapOvr>
    <a:masterClrMapping/>
  </p:clrMapOvr>
  <p:transition spd="med">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9459" name="Rectangle 4"/>
          <p:cNvSpPr>
            <a:spLocks noGrp="1" noChangeArrowheads="1"/>
          </p:cNvSpPr>
          <p:nvPr>
            <p:ph type="title"/>
          </p:nvPr>
        </p:nvSpPr>
        <p:spPr bwMode="auto">
          <a:xfrm>
            <a:off x="254000" y="1066800"/>
            <a:ext cx="11703050" cy="447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Changing Caller-ID is Easy</a:t>
            </a:r>
            <a:r>
              <a:rPr lang="en-US" altLang="en-US" sz="3200" i="0">
                <a:latin typeface="Arial" pitchFamily="34" charset="0"/>
                <a:sym typeface="Arial" pitchFamily="34" charset="0"/>
              </a:rPr>
              <a:t>	</a:t>
            </a:r>
          </a:p>
        </p:txBody>
      </p:sp>
      <p:sp>
        <p:nvSpPr>
          <p:cNvPr id="19460" name="Rectangle 5"/>
          <p:cNvSpPr>
            <a:spLocks noGrp="1" noChangeArrowheads="1"/>
          </p:cNvSpPr>
          <p:nvPr>
            <p:ph idx="1"/>
          </p:nvPr>
        </p:nvSpPr>
        <p:spPr bwMode="auto">
          <a:xfrm>
            <a:off x="635000" y="1828800"/>
            <a:ext cx="11703050" cy="6435725"/>
          </a:xfrm>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en-US" altLang="en-US" sz="3200" dirty="0">
                <a:latin typeface="Arial" pitchFamily="34" charset="0"/>
                <a:cs typeface="Arial" pitchFamily="34" charset="0"/>
                <a:sym typeface="Arial" pitchFamily="34" charset="0"/>
              </a:rPr>
              <a:t>There are legitimate reasons to do this.</a:t>
            </a:r>
            <a:endParaRPr lang="en-US" altLang="en-US" sz="3200" dirty="0">
              <a:latin typeface="Arial" pitchFamily="34" charset="0"/>
              <a:sym typeface="Arial" pitchFamily="34" charset="0"/>
            </a:endParaRPr>
          </a:p>
          <a:p>
            <a:pPr marL="415925" lvl="1" indent="0" algn="l" eaLnBrk="1" hangingPunct="1"/>
            <a:r>
              <a:rPr lang="en-US" altLang="en-US" sz="3200" dirty="0">
                <a:latin typeface="Arial" pitchFamily="34" charset="0"/>
                <a:ea typeface="MS PGothic" pitchFamily="34" charset="-128"/>
                <a:sym typeface="Arial" pitchFamily="34" charset="0"/>
              </a:rPr>
              <a:t>For example, I work from home often.  When I call business associates from home I would like my </a:t>
            </a:r>
            <a:r>
              <a:rPr lang="ja-JP" altLang="en-US" sz="3200" dirty="0">
                <a:latin typeface="Arial" pitchFamily="34" charset="0"/>
                <a:ea typeface="MS PGothic" pitchFamily="34" charset="-128"/>
                <a:sym typeface="Arial" pitchFamily="34" charset="0"/>
              </a:rPr>
              <a:t>“</a:t>
            </a:r>
            <a:r>
              <a:rPr lang="en-US" altLang="ja-JP" sz="3200" dirty="0">
                <a:latin typeface="Arial" pitchFamily="34" charset="0"/>
                <a:ea typeface="MS PGothic" pitchFamily="34" charset="-128"/>
                <a:cs typeface="Arial" pitchFamily="34" charset="0"/>
                <a:sym typeface="Arial" pitchFamily="34" charset="0"/>
              </a:rPr>
              <a:t>work</a:t>
            </a:r>
            <a:r>
              <a:rPr lang="ja-JP" altLang="en-US" sz="3200" dirty="0">
                <a:latin typeface="Arial" pitchFamily="34" charset="0"/>
                <a:ea typeface="MS PGothic" pitchFamily="34" charset="-128"/>
                <a:sym typeface="Arial" pitchFamily="34" charset="0"/>
              </a:rPr>
              <a:t>”</a:t>
            </a:r>
            <a:r>
              <a:rPr lang="en-US" altLang="ja-JP" sz="3200" dirty="0">
                <a:latin typeface="Arial" pitchFamily="34" charset="0"/>
                <a:cs typeface="Arial" pitchFamily="34" charset="0"/>
                <a:sym typeface="Arial" pitchFamily="34" charset="0"/>
              </a:rPr>
              <a:t> number displayed.</a:t>
            </a:r>
            <a:endParaRPr lang="en-US" altLang="ja-JP" sz="3200" dirty="0">
              <a:latin typeface="Arial" pitchFamily="34" charset="0"/>
              <a:sym typeface="Arial" pitchFamily="34" charset="0"/>
            </a:endParaRPr>
          </a:p>
          <a:p>
            <a:pPr marL="457200" indent="-457200" algn="l" eaLnBrk="1" hangingPunct="1">
              <a:buFontTx/>
              <a:buChar char="•"/>
            </a:pPr>
            <a:r>
              <a:rPr lang="en-US" altLang="en-US" sz="3200" dirty="0">
                <a:latin typeface="Arial" pitchFamily="34" charset="0"/>
                <a:cs typeface="Arial" pitchFamily="34" charset="0"/>
                <a:sym typeface="Arial" pitchFamily="34" charset="0"/>
              </a:rPr>
              <a:t>Has been around for a long time but used to require dedicated PRI lines and expensive equipment</a:t>
            </a:r>
            <a:endParaRPr lang="en-US" altLang="en-US" sz="3200" dirty="0">
              <a:latin typeface="Arial" pitchFamily="34" charset="0"/>
              <a:sym typeface="Arial" pitchFamily="34" charset="0"/>
            </a:endParaRPr>
          </a:p>
          <a:p>
            <a:pPr marL="457200" indent="-457200" algn="l" eaLnBrk="1" hangingPunct="1">
              <a:buFontTx/>
              <a:buChar char="•"/>
            </a:pPr>
            <a:r>
              <a:rPr lang="en-US" altLang="en-US" sz="3200" dirty="0">
                <a:latin typeface="Arial" pitchFamily="34" charset="0"/>
                <a:cs typeface="Arial" pitchFamily="34" charset="0"/>
                <a:sym typeface="Arial" pitchFamily="34" charset="0"/>
              </a:rPr>
              <a:t>Now can setup Asterisk server (free and open source) and signup for a very low cost VoIP </a:t>
            </a:r>
            <a:r>
              <a:rPr lang="en-US" altLang="en-US" sz="3200" dirty="0" err="1">
                <a:latin typeface="Arial" pitchFamily="34" charset="0"/>
                <a:cs typeface="Arial" pitchFamily="34" charset="0"/>
                <a:sym typeface="Arial" pitchFamily="34" charset="0"/>
              </a:rPr>
              <a:t>trunking</a:t>
            </a:r>
            <a:r>
              <a:rPr lang="en-US" altLang="en-US" sz="3200" dirty="0">
                <a:latin typeface="Arial" pitchFamily="34" charset="0"/>
                <a:cs typeface="Arial" pitchFamily="34" charset="0"/>
                <a:sym typeface="Arial" pitchFamily="34" charset="0"/>
              </a:rPr>
              <a:t> provider. Just need a spare PC and broadband connection.</a:t>
            </a:r>
            <a:endParaRPr lang="en-US" altLang="en-US" sz="3200" dirty="0">
              <a:latin typeface="Arial" pitchFamily="34" charset="0"/>
              <a:sym typeface="Arial" pitchFamily="34" charset="0"/>
            </a:endParaRPr>
          </a:p>
          <a:p>
            <a:pPr marL="457200" indent="-457200" algn="l" eaLnBrk="1" hangingPunct="1">
              <a:buFontTx/>
              <a:buChar char="•"/>
            </a:pPr>
            <a:r>
              <a:rPr lang="en-US" altLang="en-US" sz="3200" dirty="0">
                <a:latin typeface="Arial" pitchFamily="34" charset="0"/>
                <a:cs typeface="Arial" pitchFamily="34" charset="0"/>
                <a:sym typeface="Arial" pitchFamily="34" charset="0"/>
              </a:rPr>
              <a:t>Or even easier:</a:t>
            </a:r>
            <a:endParaRPr lang="en-US" altLang="en-US" sz="3200" dirty="0">
              <a:latin typeface="Arial" pitchFamily="34" charset="0"/>
              <a:sym typeface="Arial" pitchFamily="34" charset="0"/>
            </a:endParaRPr>
          </a:p>
        </p:txBody>
      </p:sp>
      <p:pic>
        <p:nvPicPr>
          <p:cNvPr id="19462" name="Picture 7"/>
          <p:cNvPicPr>
            <a:picLocks noChangeArrowheads="1"/>
          </p:cNvPicPr>
          <p:nvPr/>
        </p:nvPicPr>
        <p:blipFill>
          <a:blip r:embed="rId2"/>
          <a:srcRect/>
          <a:stretch>
            <a:fillRect/>
          </a:stretch>
        </p:blipFill>
        <p:spPr bwMode="auto">
          <a:xfrm>
            <a:off x="8559800" y="6477000"/>
            <a:ext cx="3886200" cy="2765425"/>
          </a:xfrm>
          <a:prstGeom prst="rect">
            <a:avLst/>
          </a:prstGeom>
          <a:noFill/>
          <a:ln w="9525">
            <a:noFill/>
            <a:miter lim="800000"/>
            <a:headEnd/>
            <a:tailEnd/>
          </a:ln>
        </p:spPr>
      </p:pic>
      <p:pic>
        <p:nvPicPr>
          <p:cNvPr id="19463" name="Picture 9"/>
          <p:cNvPicPr>
            <a:picLocks noChangeArrowheads="1"/>
          </p:cNvPicPr>
          <p:nvPr/>
        </p:nvPicPr>
        <p:blipFill>
          <a:blip r:embed="rId3"/>
          <a:srcRect/>
          <a:stretch>
            <a:fillRect/>
          </a:stretch>
        </p:blipFill>
        <p:spPr bwMode="auto">
          <a:xfrm>
            <a:off x="177800" y="7010400"/>
            <a:ext cx="3995738" cy="2152650"/>
          </a:xfrm>
          <a:prstGeom prst="rect">
            <a:avLst/>
          </a:prstGeom>
          <a:noFill/>
          <a:ln w="9525">
            <a:noFill/>
            <a:miter lim="800000"/>
            <a:headEnd/>
            <a:tailEnd/>
          </a:ln>
        </p:spPr>
      </p:pic>
      <p:pic>
        <p:nvPicPr>
          <p:cNvPr id="19464" name="Picture 8"/>
          <p:cNvPicPr>
            <a:picLocks noChangeArrowheads="1"/>
          </p:cNvPicPr>
          <p:nvPr/>
        </p:nvPicPr>
        <p:blipFill>
          <a:blip r:embed="rId4"/>
          <a:srcRect/>
          <a:stretch>
            <a:fillRect/>
          </a:stretch>
        </p:blipFill>
        <p:spPr bwMode="auto">
          <a:xfrm>
            <a:off x="3683000" y="6705600"/>
            <a:ext cx="1892300" cy="2971800"/>
          </a:xfrm>
          <a:prstGeom prst="rect">
            <a:avLst/>
          </a:prstGeom>
          <a:noFill/>
          <a:ln w="9525">
            <a:noFill/>
            <a:miter lim="800000"/>
            <a:headEnd/>
            <a:tailEnd/>
          </a:ln>
        </p:spPr>
      </p:pic>
      <p:pic>
        <p:nvPicPr>
          <p:cNvPr id="19465" name="Picture 10"/>
          <p:cNvPicPr>
            <a:picLocks noChangeArrowheads="1"/>
          </p:cNvPicPr>
          <p:nvPr/>
        </p:nvPicPr>
        <p:blipFill>
          <a:blip r:embed="rId5"/>
          <a:srcRect/>
          <a:stretch>
            <a:fillRect/>
          </a:stretch>
        </p:blipFill>
        <p:spPr bwMode="auto">
          <a:xfrm>
            <a:off x="5588000" y="6477000"/>
            <a:ext cx="3238500" cy="3113088"/>
          </a:xfrm>
          <a:prstGeom prst="rect">
            <a:avLst/>
          </a:prstGeom>
          <a:noFill/>
          <a:ln w="9525">
            <a:noFill/>
            <a:miter lim="800000"/>
            <a:headEnd/>
            <a:tailEnd/>
          </a:ln>
        </p:spPr>
      </p:pic>
      <p:sp>
        <p:nvSpPr>
          <p:cNvPr id="10"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18</a:t>
            </a:fld>
            <a:endParaRPr lang="en-US" altLang="en-US" sz="1200" dirty="0">
              <a:solidFill>
                <a:schemeClr val="tx1"/>
              </a:solidFill>
            </a:endParaRPr>
          </a:p>
        </p:txBody>
      </p:sp>
    </p:spTree>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0483" name="Rectangle 4"/>
          <p:cNvSpPr>
            <a:spLocks noGrp="1" noChangeArrowheads="1"/>
          </p:cNvSpPr>
          <p:nvPr>
            <p:ph type="title"/>
          </p:nvPr>
        </p:nvSpPr>
        <p:spPr bwMode="auto">
          <a:xfrm>
            <a:off x="4826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sym typeface="Arial" pitchFamily="34" charset="0"/>
              </a:rPr>
              <a:t>Useful Google Searches</a:t>
            </a:r>
            <a:endParaRPr lang="en-US" altLang="en-US" sz="3600" i="0">
              <a:latin typeface="Arial" pitchFamily="34" charset="0"/>
              <a:sym typeface="Arial" pitchFamily="34" charset="0"/>
            </a:endParaRPr>
          </a:p>
        </p:txBody>
      </p:sp>
      <p:sp>
        <p:nvSpPr>
          <p:cNvPr id="20484"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site:</a:t>
            </a: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 directive – searches only within a given domain</a:t>
            </a:r>
            <a:endParaRPr lang="en-US" altLang="ja-JP" sz="3200" dirty="0">
              <a:latin typeface="Arial" pitchFamily="34" charset="0"/>
              <a:sym typeface="Arial" pitchFamily="34" charset="0"/>
            </a:endParaRPr>
          </a:p>
          <a:p>
            <a:pPr marL="415925" lvl="1" indent="0" algn="l" eaLnBrk="1" hangingPunct="1"/>
            <a:r>
              <a:rPr lang="en-US" altLang="en-US" sz="3200" dirty="0" err="1">
                <a:latin typeface="Arial" pitchFamily="34" charset="0"/>
                <a:cs typeface="Arial" pitchFamily="34" charset="0"/>
                <a:sym typeface="Arial" pitchFamily="34" charset="0"/>
              </a:rPr>
              <a:t>site:poly.edu</a:t>
            </a:r>
            <a:endParaRPr lang="en-US" altLang="en-US" sz="3200" dirty="0">
              <a:latin typeface="Arial" pitchFamily="34" charset="0"/>
              <a:sym typeface="Arial" pitchFamily="34" charset="0"/>
            </a:endParaRPr>
          </a:p>
          <a:p>
            <a:pPr marL="415925" lvl="1" indent="0" algn="l" eaLnBrk="1" hangingPunct="1"/>
            <a:endParaRPr lang="en-US" altLang="en-US" sz="3200" dirty="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intitle:</a:t>
            </a: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 – shows pages whose title matches the search criteria.</a:t>
            </a:r>
            <a:endParaRPr lang="en-US" altLang="ja-JP" sz="3200" dirty="0">
              <a:latin typeface="Arial" pitchFamily="34" charset="0"/>
              <a:sym typeface="Arial" pitchFamily="34" charset="0"/>
            </a:endParaRPr>
          </a:p>
          <a:p>
            <a:pPr marL="457200" indent="-457200" algn="l" eaLnBrk="1" hangingPunct="1">
              <a:buFontTx/>
              <a:buChar char="•"/>
            </a:pPr>
            <a:endParaRPr lang="en-US" altLang="en-US" sz="3200" dirty="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dirty="0" err="1">
                <a:latin typeface="Arial" pitchFamily="34" charset="0"/>
                <a:cs typeface="Arial" pitchFamily="34" charset="0"/>
                <a:sym typeface="Arial" pitchFamily="34" charset="0"/>
              </a:rPr>
              <a:t>inurl</a:t>
            </a:r>
            <a:r>
              <a:rPr lang="en-US" altLang="ja-JP" sz="3200" dirty="0">
                <a:latin typeface="Arial" pitchFamily="34" charset="0"/>
                <a:cs typeface="Arial" pitchFamily="34" charset="0"/>
                <a:sym typeface="Arial" pitchFamily="34" charset="0"/>
              </a:rPr>
              <a:t>:</a:t>
            </a: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 – shows pages whose URL matches the search string</a:t>
            </a:r>
            <a:endParaRPr lang="en-US" altLang="ja-JP" sz="3200" dirty="0">
              <a:latin typeface="Arial" pitchFamily="34" charset="0"/>
              <a:sym typeface="Arial" pitchFamily="34" charset="0"/>
            </a:endParaRPr>
          </a:p>
          <a:p>
            <a:pPr marL="457200" indent="-457200" algn="l" eaLnBrk="1" hangingPunct="1">
              <a:buFontTx/>
              <a:buChar char="•"/>
            </a:pPr>
            <a:endParaRPr lang="en-US" altLang="en-US" sz="3200" dirty="0">
              <a:latin typeface="Arial" pitchFamily="34" charset="0"/>
              <a:sym typeface="Arial" pitchFamily="34" charset="0"/>
            </a:endParaRPr>
          </a:p>
          <a:p>
            <a:pPr marL="457200" indent="-457200" algn="l" eaLnBrk="1" hangingPunct="1">
              <a:buFontTx/>
              <a:buChar char="•"/>
            </a:pP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related:</a:t>
            </a:r>
            <a:r>
              <a:rPr lang="ja-JP" altLang="en-US" sz="3200">
                <a:latin typeface="Arial" pitchFamily="34" charset="0"/>
                <a:cs typeface="Arial" pitchFamily="34" charset="0"/>
                <a:sym typeface="Arial" pitchFamily="34" charset="0"/>
              </a:rPr>
              <a:t>”</a:t>
            </a:r>
            <a:r>
              <a:rPr lang="en-US" altLang="ja-JP" sz="3200" dirty="0">
                <a:latin typeface="Arial" pitchFamily="34" charset="0"/>
                <a:cs typeface="Arial" pitchFamily="34" charset="0"/>
                <a:sym typeface="Arial" pitchFamily="34" charset="0"/>
              </a:rPr>
              <a:t> – shows similar pages.</a:t>
            </a:r>
            <a:endParaRPr lang="en-US" altLang="en-US" sz="32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19</a:t>
            </a:fld>
            <a:endParaRPr lang="en-US" altLang="en-US" sz="1200" dirty="0">
              <a:solidFill>
                <a:schemeClr val="tx1"/>
              </a:solidFill>
            </a:endParaRPr>
          </a:p>
        </p:txBody>
      </p:sp>
    </p:spTree>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099" name="Rectangle 4"/>
          <p:cNvSpPr>
            <a:spLocks noGrp="1" noChangeArrowheads="1"/>
          </p:cNvSpPr>
          <p:nvPr>
            <p:ph type="title"/>
          </p:nvPr>
        </p:nvSpPr>
        <p:spPr bwMode="auto">
          <a:xfrm>
            <a:off x="4826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Exploiting Systems – Why Teach?</a:t>
            </a:r>
            <a:r>
              <a:rPr lang="en-US" altLang="en-US" sz="3200">
                <a:latin typeface="Arial" pitchFamily="34" charset="0"/>
                <a:sym typeface="Arial" pitchFamily="34" charset="0"/>
              </a:rPr>
              <a:t>	</a:t>
            </a:r>
          </a:p>
        </p:txBody>
      </p:sp>
      <p:sp>
        <p:nvSpPr>
          <p:cNvPr id="4100" name="Rectangle 5"/>
          <p:cNvSpPr>
            <a:spLocks noGrp="1" noChangeArrowheads="1"/>
          </p:cNvSpPr>
          <p:nvPr>
            <p:ph idx="1"/>
          </p:nvPr>
        </p:nvSpPr>
        <p:spPr bwMode="auto">
          <a:xfrm>
            <a:off x="635000" y="2057400"/>
            <a:ext cx="11703050" cy="6435725"/>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a:latin typeface="Arial" pitchFamily="34" charset="0"/>
                <a:cs typeface="Arial" pitchFamily="34" charset="0"/>
                <a:sym typeface="Arial" pitchFamily="34" charset="0"/>
              </a:rPr>
              <a:t>Much controversy over teaching </a:t>
            </a:r>
            <a:r>
              <a:rPr lang="ja-JP" altLang="en-US">
                <a:latin typeface="Arial" pitchFamily="34" charset="0"/>
                <a:cs typeface="Arial" pitchFamily="34" charset="0"/>
                <a:sym typeface="Arial" pitchFamily="34" charset="0"/>
              </a:rPr>
              <a:t>“</a:t>
            </a:r>
            <a:r>
              <a:rPr lang="en-US" altLang="ja-JP">
                <a:latin typeface="Arial" pitchFamily="34" charset="0"/>
                <a:cs typeface="Arial" pitchFamily="34" charset="0"/>
                <a:sym typeface="Arial" pitchFamily="34" charset="0"/>
              </a:rPr>
              <a:t>how to hack</a:t>
            </a:r>
            <a:r>
              <a:rPr lang="ja-JP" altLang="en-US">
                <a:latin typeface="Arial" pitchFamily="34" charset="0"/>
                <a:cs typeface="Arial" pitchFamily="34" charset="0"/>
                <a:sym typeface="Arial" pitchFamily="34" charset="0"/>
              </a:rPr>
              <a:t>”</a:t>
            </a:r>
            <a:endParaRPr lang="en-US" altLang="ja-JP">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Why should we learn this?</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You have to know how networks are attacked in order mount an effective defense.</a:t>
            </a:r>
            <a:endParaRPr lang="en-US" altLang="en-US">
              <a:latin typeface="Arial" pitchFamily="34" charset="0"/>
              <a:sym typeface="Arial" pitchFamily="34" charset="0"/>
            </a:endParaRPr>
          </a:p>
          <a:p>
            <a:pPr marL="571500" indent="-571500" algn="l" eaLnBrk="1" hangingPunct="1">
              <a:buFontTx/>
              <a:buChar char="•"/>
            </a:pPr>
            <a:r>
              <a:rPr lang="ja-JP" altLang="en-US">
                <a:latin typeface="Arial" pitchFamily="34" charset="0"/>
                <a:cs typeface="Arial" pitchFamily="34" charset="0"/>
                <a:sym typeface="Arial" pitchFamily="34" charset="0"/>
              </a:rPr>
              <a:t>“</a:t>
            </a:r>
            <a:r>
              <a:rPr lang="en-US" altLang="ja-JP">
                <a:latin typeface="Arial" pitchFamily="34" charset="0"/>
                <a:cs typeface="Arial" pitchFamily="34" charset="0"/>
                <a:sym typeface="Arial" pitchFamily="34" charset="0"/>
              </a:rPr>
              <a:t>Know your enemy</a:t>
            </a:r>
            <a:r>
              <a:rPr lang="ja-JP" altLang="en-US">
                <a:latin typeface="Arial" pitchFamily="34" charset="0"/>
                <a:cs typeface="Arial" pitchFamily="34" charset="0"/>
                <a:sym typeface="Arial" pitchFamily="34" charset="0"/>
              </a:rPr>
              <a:t>”</a:t>
            </a:r>
            <a:endParaRPr lang="en-US" altLang="ja-JP">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 However, with this knowledge comes responsibility.</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Much like if you learn how to fire a weapon you only do it at the pistol range not in the middle of the street.</a:t>
            </a:r>
            <a:endParaRPr lang="en-US" altLang="en-US">
              <a:latin typeface="Arial" pitchFamily="34" charset="0"/>
              <a:sym typeface="Arial" pitchFamily="34" charset="0"/>
            </a:endParaRPr>
          </a:p>
          <a:p>
            <a:pPr marL="571500" indent="-571500" algn="l" eaLnBrk="1" hangingPunct="1">
              <a:buFontTx/>
              <a:buChar char="•"/>
            </a:pPr>
            <a:r>
              <a:rPr lang="en-US" altLang="en-US" i="1">
                <a:solidFill>
                  <a:srgbClr val="800000"/>
                </a:solidFill>
                <a:latin typeface="Arial" pitchFamily="34" charset="0"/>
                <a:cs typeface="Arial" pitchFamily="34" charset="0"/>
                <a:sym typeface="Arial" pitchFamily="34" charset="0"/>
              </a:rPr>
              <a:t>Likewise, skills taught here are to only be used in the confines of a controlled computer security research lab.</a:t>
            </a:r>
            <a:endParaRPr lang="en-US" altLang="en-US" i="1">
              <a:solidFill>
                <a:srgbClr val="800000"/>
              </a:solidFill>
              <a:latin typeface="Arial" pitchFamily="34" charset="0"/>
              <a:sym typeface="Arial" pitchFamily="34" charset="0"/>
            </a:endParaRPr>
          </a:p>
          <a:p>
            <a:pPr marL="571500" indent="-571500" algn="l" eaLnBrk="1" hangingPunct="1">
              <a:buFontTx/>
              <a:buChar char="•"/>
            </a:pPr>
            <a:r>
              <a:rPr lang="en-US" altLang="en-US" i="1">
                <a:solidFill>
                  <a:srgbClr val="800000"/>
                </a:solidFill>
                <a:latin typeface="Arial" pitchFamily="34" charset="0"/>
                <a:cs typeface="Arial" pitchFamily="34" charset="0"/>
                <a:sym typeface="Arial" pitchFamily="34" charset="0"/>
              </a:rPr>
              <a:t>If you go out and do something stupid – you will end up in jail.</a:t>
            </a:r>
            <a:endParaRPr lang="en-US" altLang="en-US" i="1">
              <a:solidFill>
                <a:srgbClr val="800000"/>
              </a:solidFill>
              <a:latin typeface="Arial" pitchFamily="34" charset="0"/>
              <a:sym typeface="Arial" pitchFamily="34" charset="0"/>
            </a:endParaRPr>
          </a:p>
        </p:txBody>
      </p:sp>
      <p:sp>
        <p:nvSpPr>
          <p:cNvPr id="410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a:t>
            </a:fld>
            <a:endParaRPr lang="en-US" altLang="en-US" sz="1200" dirty="0">
              <a:solidFill>
                <a:schemeClr val="tx1"/>
              </a:solidFill>
            </a:endParaRPr>
          </a:p>
        </p:txBody>
      </p:sp>
    </p:spTree>
  </p:cSld>
  <p:clrMapOvr>
    <a:masterClrMapping/>
  </p:clrMapOvr>
  <p:transition spd="med">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1507" name="Rectangle 4"/>
          <p:cNvSpPr>
            <a:spLocks noGrp="1" noChangeArrowheads="1"/>
          </p:cNvSpPr>
          <p:nvPr>
            <p:ph type="title"/>
          </p:nvPr>
        </p:nvSpPr>
        <p:spPr bwMode="auto">
          <a:xfrm>
            <a:off x="101600" y="762000"/>
            <a:ext cx="11836400" cy="15240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Google search of:</a:t>
            </a:r>
            <a:br>
              <a:rPr lang="en-US" altLang="en-US" sz="3200" i="0" dirty="0">
                <a:latin typeface="Arial" pitchFamily="34" charset="0"/>
                <a:cs typeface="Arial" pitchFamily="34" charset="0"/>
                <a:sym typeface="Arial" pitchFamily="34" charset="0"/>
              </a:rPr>
            </a:br>
            <a:endParaRPr lang="en-US" altLang="en-US" sz="3200" i="0" dirty="0">
              <a:latin typeface="Courier" charset="0"/>
              <a:sym typeface="Arial" pitchFamily="34" charset="0"/>
            </a:endParaRPr>
          </a:p>
        </p:txBody>
      </p:sp>
      <p:pic>
        <p:nvPicPr>
          <p:cNvPr id="21509" name="Picture 2"/>
          <p:cNvPicPr>
            <a:picLocks noChangeAspect="1"/>
          </p:cNvPicPr>
          <p:nvPr/>
        </p:nvPicPr>
        <p:blipFill>
          <a:blip r:embed="rId2"/>
          <a:srcRect/>
          <a:stretch>
            <a:fillRect/>
          </a:stretch>
        </p:blipFill>
        <p:spPr bwMode="auto">
          <a:xfrm>
            <a:off x="0" y="1905000"/>
            <a:ext cx="13004800" cy="7496175"/>
          </a:xfrm>
          <a:prstGeom prst="rect">
            <a:avLst/>
          </a:prstGeom>
          <a:noFill/>
          <a:ln w="9525">
            <a:noFill/>
            <a:miter lim="800000"/>
            <a:headEnd/>
            <a:tailEnd/>
          </a:ln>
        </p:spPr>
      </p:pic>
      <p:sp>
        <p:nvSpPr>
          <p:cNvPr id="2" name="Rectangle 1"/>
          <p:cNvSpPr/>
          <p:nvPr/>
        </p:nvSpPr>
        <p:spPr>
          <a:xfrm>
            <a:off x="3530600" y="759450"/>
            <a:ext cx="8785225" cy="1077218"/>
          </a:xfrm>
          <a:prstGeom prst="rect">
            <a:avLst/>
          </a:prstGeom>
          <a:solidFill>
            <a:schemeClr val="bg1">
              <a:lumMod val="85000"/>
            </a:schemeClr>
          </a:solidFill>
        </p:spPr>
        <p:txBody>
          <a:bodyPr>
            <a:spAutoFit/>
          </a:bodyPr>
          <a:lstStyle/>
          <a:p>
            <a:pPr>
              <a:defRPr/>
            </a:pPr>
            <a:r>
              <a:rPr lang="en-US" altLang="ja-JP" sz="3200" dirty="0" err="1">
                <a:latin typeface="Courier"/>
                <a:cs typeface="Arial" pitchFamily="34" charset="0"/>
                <a:sym typeface="Arial" pitchFamily="34" charset="0"/>
              </a:rPr>
              <a:t>filetype:sql</a:t>
            </a:r>
            <a:r>
              <a:rPr lang="en-US" altLang="ja-JP" sz="3200" dirty="0">
                <a:latin typeface="Courier"/>
                <a:cs typeface="Arial" pitchFamily="34" charset="0"/>
                <a:sym typeface="Arial" pitchFamily="34" charset="0"/>
              </a:rPr>
              <a:t> “insert into </a:t>
            </a:r>
            <a:r>
              <a:rPr lang="en-US" altLang="ja-JP" sz="3200" dirty="0" err="1">
                <a:latin typeface="Courier"/>
                <a:cs typeface="Arial" pitchFamily="34" charset="0"/>
                <a:sym typeface="Arial" pitchFamily="34" charset="0"/>
              </a:rPr>
              <a:t>jos_users</a:t>
            </a:r>
            <a:r>
              <a:rPr lang="en-US" altLang="ja-JP" sz="3200" dirty="0">
                <a:latin typeface="Courier"/>
                <a:cs typeface="Arial" pitchFamily="34" charset="0"/>
                <a:sym typeface="Arial" pitchFamily="34" charset="0"/>
              </a:rPr>
              <a:t> values” md5</a:t>
            </a:r>
            <a:endParaRPr lang="en-US" sz="3200" dirty="0"/>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20</a:t>
            </a:fld>
            <a:endParaRPr lang="en-US" altLang="en-US" sz="1200" dirty="0">
              <a:solidFill>
                <a:schemeClr val="tx1"/>
              </a:solidFill>
            </a:endParaRPr>
          </a:p>
        </p:txBody>
      </p:sp>
    </p:spTree>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2531" name="Rectangle 4"/>
          <p:cNvSpPr>
            <a:spLocks noGrp="1" noChangeArrowheads="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600" i="0">
                <a:latin typeface="Arial" pitchFamily="34" charset="0"/>
                <a:cs typeface="Arial" pitchFamily="34" charset="0"/>
              </a:rPr>
              <a:t>Google Recon Automated</a:t>
            </a:r>
          </a:p>
        </p:txBody>
      </p:sp>
      <p:sp>
        <p:nvSpPr>
          <p:cNvPr id="22532" name="Rectangle 5"/>
          <p:cNvSpPr>
            <a:spLocks noGrp="1" noChangeArrowheads="1"/>
          </p:cNvSpPr>
          <p:nvPr>
            <p:ph idx="1"/>
          </p:nvPr>
        </p:nvSpPr>
        <p:spPr bwMode="auto">
          <a:xfrm>
            <a:off x="571500" y="1968500"/>
            <a:ext cx="12128500" cy="5041900"/>
          </a:xfrm>
          <a:noFill/>
          <a:ln>
            <a:miter lim="800000"/>
            <a:headEnd/>
            <a:tailEnd/>
          </a:ln>
        </p:spPr>
        <p:txBody>
          <a:bodyPr wrap="square" lIns="91440" tIns="45720" rIns="91440" bIns="45720" numCol="1" anchor="t" anchorCtr="0" compatLnSpc="1">
            <a:prstTxWarp prst="textNoShape">
              <a:avLst/>
            </a:prstTxWarp>
          </a:bodyPr>
          <a:lstStyle/>
          <a:p>
            <a:pPr marL="457200" indent="-457200" algn="l" eaLnBrk="1" hangingPunct="1">
              <a:buFont typeface="Arial" panose="020B0604020202020204" pitchFamily="34" charset="0"/>
              <a:buChar char="•"/>
            </a:pPr>
            <a:r>
              <a:rPr lang="en-US" altLang="en-US" sz="3200" dirty="0">
                <a:latin typeface="Arial" pitchFamily="34" charset="0"/>
                <a:cs typeface="Arial" pitchFamily="34" charset="0"/>
              </a:rPr>
              <a:t>Performing reconnaissance using google can be easily automated with known searches</a:t>
            </a:r>
          </a:p>
          <a:p>
            <a:pPr marL="457200" indent="-457200" algn="l" eaLnBrk="1" hangingPunct="1">
              <a:buFont typeface="Arial" panose="020B0604020202020204" pitchFamily="34" charset="0"/>
              <a:buChar char="•"/>
            </a:pPr>
            <a:endParaRPr lang="en-US" altLang="en-US" sz="3200" dirty="0">
              <a:latin typeface="Arial" pitchFamily="34" charset="0"/>
              <a:cs typeface="Arial" pitchFamily="34" charset="0"/>
            </a:endParaRPr>
          </a:p>
          <a:p>
            <a:pPr marL="457200" indent="-457200" algn="l" eaLnBrk="1" hangingPunct="1">
              <a:buFont typeface="Arial" panose="020B0604020202020204" pitchFamily="34" charset="0"/>
              <a:buChar char="•"/>
            </a:pPr>
            <a:r>
              <a:rPr lang="en-US" altLang="en-US" sz="3200" dirty="0">
                <a:latin typeface="Arial" pitchFamily="34" charset="0"/>
                <a:cs typeface="Arial" pitchFamily="34" charset="0"/>
              </a:rPr>
              <a:t>Google Hacking Database</a:t>
            </a:r>
          </a:p>
          <a:p>
            <a:pPr marL="0" indent="0" algn="l" eaLnBrk="1" hangingPunct="1"/>
            <a:r>
              <a:rPr lang="en-US" altLang="en-US" sz="3200" dirty="0">
                <a:latin typeface="Arial" pitchFamily="34" charset="0"/>
                <a:cs typeface="Arial" pitchFamily="34" charset="0"/>
              </a:rPr>
              <a:t>	(</a:t>
            </a:r>
            <a:r>
              <a:rPr lang="en-US" altLang="en-US" sz="3200" dirty="0">
                <a:latin typeface="Arial" pitchFamily="34" charset="0"/>
                <a:cs typeface="Arial" pitchFamily="34" charset="0"/>
                <a:hlinkClick r:id="rId2"/>
              </a:rPr>
              <a:t>https://www.exploit-db.com/google-hacking-database</a:t>
            </a:r>
            <a:r>
              <a:rPr lang="en-US" altLang="en-US" sz="3200" dirty="0">
                <a:latin typeface="Arial" pitchFamily="34" charset="0"/>
                <a:cs typeface="Arial" pitchFamily="34" charset="0"/>
              </a:rPr>
              <a:t>)</a:t>
            </a:r>
          </a:p>
          <a:p>
            <a:pPr marL="457200" indent="-457200" algn="l" eaLnBrk="1" hangingPunct="1">
              <a:buFont typeface="Arial" panose="020B0604020202020204" pitchFamily="34" charset="0"/>
              <a:buChar char="•"/>
            </a:pPr>
            <a:endParaRPr lang="en-US" altLang="en-US" sz="3200" dirty="0">
              <a:latin typeface="Arial" pitchFamily="34" charset="0"/>
              <a:cs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21</a:t>
            </a:fld>
            <a:endParaRPr lang="en-US" altLang="en-US" sz="1200" dirty="0">
              <a:solidFill>
                <a:schemeClr val="tx1"/>
              </a:solidFill>
            </a:endParaRPr>
          </a:p>
        </p:txBody>
      </p:sp>
    </p:spTree>
  </p:cSld>
  <p:clrMapOvr>
    <a:masterClrMapping/>
  </p:clrMapOvr>
  <p:transition spd="med">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3555" name="Rectangle 4"/>
          <p:cNvSpPr>
            <a:spLocks noGrp="1" noChangeArrowheads="1"/>
          </p:cNvSpPr>
          <p:nvPr>
            <p:ph type="title"/>
          </p:nvPr>
        </p:nvSpPr>
        <p:spPr bwMode="auto">
          <a:xfrm>
            <a:off x="5588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Edgar Database – </a:t>
            </a:r>
            <a:r>
              <a:rPr lang="en-US" altLang="en-US" sz="3200" i="0" u="sng">
                <a:solidFill>
                  <a:srgbClr val="009999"/>
                </a:solidFill>
                <a:latin typeface="Arial" pitchFamily="34" charset="0"/>
                <a:cs typeface="Arial" pitchFamily="34" charset="0"/>
                <a:hlinkClick r:id="rId2"/>
              </a:rPr>
              <a:t>www.sec.gov</a:t>
            </a:r>
            <a:r>
              <a:rPr lang="en-US" altLang="en-US" sz="3200" i="0">
                <a:latin typeface="Arial" pitchFamily="34" charset="0"/>
                <a:cs typeface="Arial" pitchFamily="34" charset="0"/>
              </a:rPr>
              <a:t>	</a:t>
            </a:r>
          </a:p>
        </p:txBody>
      </p:sp>
      <p:sp>
        <p:nvSpPr>
          <p:cNvPr id="23556" name="Rectangle 5"/>
          <p:cNvSpPr>
            <a:spLocks noGrp="1" noChangeArrowheads="1"/>
          </p:cNvSpPr>
          <p:nvPr>
            <p:ph idx="1"/>
          </p:nvPr>
        </p:nvSpPr>
        <p:spPr bwMode="auto">
          <a:xfrm>
            <a:off x="571500" y="1968500"/>
            <a:ext cx="12128500" cy="32131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rPr>
              <a:t>If the company is public traded the Edgar database can be a valuable resource </a:t>
            </a:r>
          </a:p>
        </p:txBody>
      </p:sp>
      <p:pic>
        <p:nvPicPr>
          <p:cNvPr id="23558" name="Picture 7"/>
          <p:cNvPicPr>
            <a:picLocks noChangeArrowheads="1"/>
          </p:cNvPicPr>
          <p:nvPr/>
        </p:nvPicPr>
        <p:blipFill>
          <a:blip r:embed="rId3"/>
          <a:srcRect/>
          <a:stretch>
            <a:fillRect/>
          </a:stretch>
        </p:blipFill>
        <p:spPr bwMode="auto">
          <a:xfrm>
            <a:off x="1473200" y="3276600"/>
            <a:ext cx="9982200" cy="597535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22</a:t>
            </a:fld>
            <a:endParaRPr lang="en-US" altLang="en-US" sz="1200" dirty="0">
              <a:solidFill>
                <a:schemeClr val="tx1"/>
              </a:solidFill>
            </a:endParaRPr>
          </a:p>
        </p:txBody>
      </p:sp>
    </p:spTree>
  </p:cSld>
  <p:clrMapOvr>
    <a:masterClrMapping/>
  </p:clrMapOvr>
  <p:transition spd="med">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4579" name="Rectangle 4"/>
          <p:cNvSpPr>
            <a:spLocks noGrp="1" noChangeArrowheads="1"/>
          </p:cNvSpPr>
          <p:nvPr>
            <p:ph type="title"/>
          </p:nvPr>
        </p:nvSpPr>
        <p:spPr bwMode="auto">
          <a:xfrm>
            <a:off x="5588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Maltego</a:t>
            </a:r>
          </a:p>
        </p:txBody>
      </p:sp>
      <p:sp>
        <p:nvSpPr>
          <p:cNvPr id="62469" name="Rectangle 5"/>
          <p:cNvSpPr>
            <a:spLocks noGrp="1" noChangeArrowheads="1"/>
          </p:cNvSpPr>
          <p:nvPr>
            <p:ph idx="1"/>
          </p:nvPr>
        </p:nvSpPr>
        <p:spPr>
          <a:xfrm>
            <a:off x="571500" y="1968500"/>
            <a:ext cx="12128500" cy="3213100"/>
          </a:xfrm>
        </p:spPr>
        <p:txBody>
          <a:bodyPr/>
          <a:lstStyle/>
          <a:p>
            <a:pPr marL="571500" indent="-571500" algn="l" eaLnBrk="1" hangingPunct="1">
              <a:buFont typeface="Arial"/>
              <a:buChar char="•"/>
              <a:defRPr/>
            </a:pPr>
            <a:r>
              <a:rPr lang="en-US" sz="3200" dirty="0">
                <a:latin typeface="Arial" charset="0"/>
                <a:cs typeface="Arial" charset="0"/>
              </a:rPr>
              <a:t>Information gathering tool which visually displays the relationship between information.</a:t>
            </a:r>
          </a:p>
          <a:p>
            <a:pPr marL="457200" lvl="1" indent="0" algn="l">
              <a:defRPr/>
            </a:pPr>
            <a:r>
              <a:rPr lang="en-US" sz="3200" dirty="0">
                <a:latin typeface="Arial" charset="0"/>
                <a:ea typeface="ＭＳ Ｐゴシック" charset="0"/>
              </a:rPr>
              <a:t>	Domain Names </a:t>
            </a:r>
          </a:p>
          <a:p>
            <a:pPr marL="457200" lvl="1" indent="0" algn="l">
              <a:defRPr/>
            </a:pPr>
            <a:r>
              <a:rPr lang="en-US" sz="3200" dirty="0">
                <a:latin typeface="Arial" charset="0"/>
                <a:ea typeface="ＭＳ Ｐゴシック" charset="0"/>
              </a:rPr>
              <a:t>	</a:t>
            </a:r>
            <a:r>
              <a:rPr lang="en-US" sz="3200" dirty="0" err="1">
                <a:latin typeface="Arial" charset="0"/>
                <a:ea typeface="ＭＳ Ｐゴシック" charset="0"/>
              </a:rPr>
              <a:t>Whois</a:t>
            </a:r>
            <a:r>
              <a:rPr lang="en-US" sz="3200" dirty="0">
                <a:latin typeface="Arial" charset="0"/>
                <a:ea typeface="ＭＳ Ｐゴシック" charset="0"/>
              </a:rPr>
              <a:t> Information </a:t>
            </a:r>
          </a:p>
          <a:p>
            <a:pPr marL="457200" lvl="1" indent="0" algn="l">
              <a:defRPr/>
            </a:pPr>
            <a:r>
              <a:rPr lang="en-US" sz="3200" dirty="0">
                <a:latin typeface="Arial" charset="0"/>
                <a:ea typeface="ＭＳ Ｐゴシック" charset="0"/>
              </a:rPr>
              <a:t>	DNS Names </a:t>
            </a:r>
          </a:p>
          <a:p>
            <a:pPr marL="457200" lvl="1" indent="0" algn="l">
              <a:defRPr/>
            </a:pPr>
            <a:r>
              <a:rPr lang="en-US" sz="3200" dirty="0">
                <a:latin typeface="Arial" charset="0"/>
                <a:ea typeface="ＭＳ Ｐゴシック" charset="0"/>
              </a:rPr>
              <a:t>	</a:t>
            </a:r>
            <a:r>
              <a:rPr lang="en-US" sz="3200" dirty="0" err="1">
                <a:latin typeface="Arial" charset="0"/>
                <a:ea typeface="ＭＳ Ｐゴシック" charset="0"/>
              </a:rPr>
              <a:t>Netblocks</a:t>
            </a:r>
            <a:r>
              <a:rPr lang="en-US" sz="3200" dirty="0">
                <a:latin typeface="Arial" charset="0"/>
                <a:ea typeface="ＭＳ Ｐゴシック" charset="0"/>
              </a:rPr>
              <a:t> </a:t>
            </a:r>
          </a:p>
          <a:p>
            <a:pPr marL="457200" lvl="1" indent="0" algn="l">
              <a:defRPr/>
            </a:pPr>
            <a:r>
              <a:rPr lang="en-US" sz="3200" dirty="0">
                <a:latin typeface="Arial" charset="0"/>
                <a:ea typeface="ＭＳ Ｐゴシック" charset="0"/>
              </a:rPr>
              <a:t>	IP Addresses </a:t>
            </a:r>
          </a:p>
          <a:p>
            <a:pPr marL="571500" indent="-571500" algn="l">
              <a:buFont typeface="Arial"/>
              <a:buChar char="•"/>
              <a:defRPr/>
            </a:pPr>
            <a:r>
              <a:rPr lang="en-US" sz="3200" dirty="0">
                <a:latin typeface="Arial" charset="0"/>
                <a:cs typeface="Arial" charset="0"/>
              </a:rPr>
              <a:t>Also allow for the enumeration of people</a:t>
            </a:r>
          </a:p>
          <a:p>
            <a:pPr marL="457200" lvl="1" indent="0" algn="l">
              <a:defRPr/>
            </a:pPr>
            <a:r>
              <a:rPr lang="en-US" sz="3200" dirty="0">
                <a:latin typeface="Arial" charset="0"/>
                <a:ea typeface="ＭＳ Ｐゴシック" charset="0"/>
                <a:cs typeface="ＭＳ Ｐゴシック" charset="0"/>
              </a:rPr>
              <a:t>	Email addresses</a:t>
            </a:r>
          </a:p>
          <a:p>
            <a:pPr marL="457200" lvl="1" indent="0" algn="l">
              <a:defRPr/>
            </a:pPr>
            <a:r>
              <a:rPr lang="en-US" sz="3200" dirty="0">
                <a:latin typeface="Arial" charset="0"/>
                <a:ea typeface="ＭＳ Ｐゴシック" charset="0"/>
                <a:cs typeface="ＭＳ Ｐゴシック" charset="0"/>
              </a:rPr>
              <a:t>	Web sites associated with a person</a:t>
            </a:r>
          </a:p>
          <a:p>
            <a:pPr marL="457200" lvl="1" indent="0" algn="l">
              <a:defRPr/>
            </a:pPr>
            <a:r>
              <a:rPr lang="en-US" sz="3200" dirty="0">
                <a:latin typeface="Arial" charset="0"/>
                <a:ea typeface="ＭＳ Ｐゴシック" charset="0"/>
                <a:cs typeface="ＭＳ Ｐゴシック" charset="0"/>
              </a:rPr>
              <a:t>	Phone numbers associated with a person's name </a:t>
            </a:r>
          </a:p>
          <a:p>
            <a:pPr marL="457200" lvl="1" indent="0" algn="l">
              <a:defRPr/>
            </a:pPr>
            <a:r>
              <a:rPr lang="en-US" sz="3200" dirty="0">
                <a:latin typeface="Arial" charset="0"/>
                <a:ea typeface="ＭＳ Ｐゴシック" charset="0"/>
                <a:cs typeface="ＭＳ Ｐゴシック" charset="0"/>
              </a:rPr>
              <a:t>	Social groups that are associated with a person</a:t>
            </a:r>
          </a:p>
          <a:p>
            <a:pPr marL="457200" lvl="1" indent="0" algn="l">
              <a:defRPr/>
            </a:pPr>
            <a:r>
              <a:rPr lang="en-US" sz="3200" dirty="0">
                <a:latin typeface="Arial" charset="0"/>
                <a:ea typeface="ＭＳ Ｐゴシック" charset="0"/>
                <a:cs typeface="ＭＳ Ｐゴシック" charset="0"/>
              </a:rPr>
              <a:t>	Companies and organizations associated with a person</a:t>
            </a:r>
          </a:p>
          <a:p>
            <a:pPr marL="571500" indent="-571500" algn="l" eaLnBrk="1" hangingPunct="1">
              <a:buFont typeface="Arial"/>
              <a:buChar char="•"/>
              <a:defRPr/>
            </a:pPr>
            <a:endParaRPr lang="en-US" sz="3200" dirty="0">
              <a:latin typeface="Arial" charset="0"/>
              <a:cs typeface="Arial" charset="0"/>
            </a:endParaRPr>
          </a:p>
          <a:p>
            <a:pPr marL="1028700" lvl="1" indent="-571500" algn="l" eaLnBrk="1" hangingPunct="1">
              <a:buFont typeface="Arial"/>
              <a:buChar char="•"/>
              <a:defRPr/>
            </a:pPr>
            <a:endParaRPr lang="en-US" sz="3200" dirty="0">
              <a:latin typeface="Arial" charset="0"/>
              <a:ea typeface="ＭＳ Ｐゴシック" charset="0"/>
              <a:cs typeface="ＭＳ Ｐゴシック"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23</a:t>
            </a:fld>
            <a:endParaRPr lang="en-US" altLang="en-US" sz="1200" dirty="0">
              <a:solidFill>
                <a:schemeClr val="tx1"/>
              </a:solidFill>
            </a:endParaRPr>
          </a:p>
        </p:txBody>
      </p:sp>
    </p:spTree>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5603"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Maltego</a:t>
            </a:r>
          </a:p>
        </p:txBody>
      </p:sp>
      <p:pic>
        <p:nvPicPr>
          <p:cNvPr id="25605" name="Picture 2"/>
          <p:cNvPicPr>
            <a:picLocks noChangeAspect="1"/>
          </p:cNvPicPr>
          <p:nvPr/>
        </p:nvPicPr>
        <p:blipFill>
          <a:blip r:embed="rId2"/>
          <a:srcRect/>
          <a:stretch>
            <a:fillRect/>
          </a:stretch>
        </p:blipFill>
        <p:spPr bwMode="auto">
          <a:xfrm>
            <a:off x="330200" y="1828800"/>
            <a:ext cx="12166600" cy="7010400"/>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24</a:t>
            </a:fld>
            <a:endParaRPr lang="en-US" altLang="en-US" sz="1200" dirty="0">
              <a:solidFill>
                <a:schemeClr val="tx1"/>
              </a:solidFill>
            </a:endParaRPr>
          </a:p>
        </p:txBody>
      </p:sp>
    </p:spTree>
  </p:cSld>
  <p:clrMapOvr>
    <a:masterClrMapping/>
  </p:clrMapOvr>
  <p:transitio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6627" name="Rectangle 4"/>
          <p:cNvSpPr>
            <a:spLocks noGrp="1" noChangeArrowheads="1"/>
          </p:cNvSpPr>
          <p:nvPr>
            <p:ph type="title"/>
          </p:nvPr>
        </p:nvSpPr>
        <p:spPr bwMode="auto">
          <a:xfrm>
            <a:off x="5588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Individual – Social Network Profile</a:t>
            </a:r>
          </a:p>
        </p:txBody>
      </p:sp>
      <p:sp>
        <p:nvSpPr>
          <p:cNvPr id="26628" name="Rectangle 5"/>
          <p:cNvSpPr>
            <a:spLocks noGrp="1" noChangeArrowheads="1"/>
          </p:cNvSpPr>
          <p:nvPr>
            <p:ph idx="1"/>
          </p:nvPr>
        </p:nvSpPr>
        <p:spPr bwMode="auto">
          <a:xfrm>
            <a:off x="571500" y="1968500"/>
            <a:ext cx="12128500" cy="32131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a:latin typeface="Arial" pitchFamily="34" charset="0"/>
                <a:cs typeface="Arial" pitchFamily="34" charset="0"/>
              </a:rPr>
              <a:t>Metadata Leakage</a:t>
            </a:r>
            <a:endParaRPr lang="en-US" altLang="en-US">
              <a:latin typeface="Arial" pitchFamily="34" charset="0"/>
              <a:ea typeface="MS PGothic" pitchFamily="34" charset="-128"/>
            </a:endParaRP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Tone</a:t>
            </a: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Frequency</a:t>
            </a: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Location Awareness</a:t>
            </a:r>
          </a:p>
          <a:p>
            <a:pPr marL="571500" indent="-571500" algn="l" eaLnBrk="1" hangingPunct="1">
              <a:buFontTx/>
              <a:buChar char="•"/>
            </a:pPr>
            <a:endParaRPr lang="en-US" altLang="en-US">
              <a:latin typeface="Arial" pitchFamily="34" charset="0"/>
              <a:cs typeface="Arial" pitchFamily="34" charset="0"/>
            </a:endParaRPr>
          </a:p>
          <a:p>
            <a:pPr marL="571500" indent="-571500" algn="l" eaLnBrk="1" hangingPunct="1">
              <a:buFontTx/>
              <a:buChar char="•"/>
            </a:pPr>
            <a:r>
              <a:rPr lang="en-US" altLang="en-US">
                <a:latin typeface="Arial" pitchFamily="34" charset="0"/>
                <a:cs typeface="Arial" pitchFamily="34" charset="0"/>
              </a:rPr>
              <a:t>Social Media Presense</a:t>
            </a:r>
          </a:p>
          <a:p>
            <a:pPr marL="1028700" lvl="1" indent="-571500" algn="l" eaLnBrk="1" hangingPunct="1">
              <a:buFont typeface="Arial" pitchFamily="34" charset="0"/>
              <a:buChar char="•"/>
            </a:pPr>
            <a:endParaRPr lang="en-US" altLang="en-US">
              <a:latin typeface="Arial" pitchFamily="34" charset="0"/>
              <a:ea typeface="MS PGothic" pitchFamily="34" charset="-128"/>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25</a:t>
            </a:fld>
            <a:endParaRPr lang="en-US" altLang="en-US" sz="1200" dirty="0">
              <a:solidFill>
                <a:schemeClr val="tx1"/>
              </a:solidFill>
            </a:endParaRPr>
          </a:p>
        </p:txBody>
      </p:sp>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00" y="1143000"/>
            <a:ext cx="5508921" cy="3448050"/>
          </a:xfrm>
        </p:spPr>
        <p:txBody>
          <a:bodyPr lIns="130046" tIns="65023" rIns="130046" bIns="65023">
            <a:normAutofit/>
          </a:bodyPr>
          <a:lstStyle/>
          <a:p>
            <a:pPr marL="0" indent="0" algn="l">
              <a:buClr>
                <a:srgbClr val="FF0000"/>
              </a:buClr>
              <a:defRPr/>
            </a:pPr>
            <a:endParaRPr lang="en-US" sz="3200" dirty="0">
              <a:solidFill>
                <a:srgbClr val="FF0000"/>
              </a:solidFill>
              <a:latin typeface="Arial"/>
              <a:cs typeface="Arial"/>
            </a:endParaRPr>
          </a:p>
          <a:p>
            <a:pPr marL="571500" indent="-571500" algn="l">
              <a:buClr>
                <a:schemeClr val="tx1"/>
              </a:buClr>
              <a:buFont typeface="Arial"/>
              <a:buChar char="•"/>
              <a:defRPr/>
            </a:pPr>
            <a:r>
              <a:rPr lang="en-US" sz="3200" dirty="0">
                <a:solidFill>
                  <a:srgbClr val="FF0000"/>
                </a:solidFill>
                <a:latin typeface="Arial"/>
                <a:cs typeface="Arial"/>
              </a:rPr>
              <a:t>Cree.py</a:t>
            </a:r>
            <a:r>
              <a:rPr lang="en-US" sz="3200" dirty="0">
                <a:solidFill>
                  <a:schemeClr val="bg1"/>
                </a:solidFill>
                <a:latin typeface="Arial"/>
                <a:cs typeface="Arial"/>
              </a:rPr>
              <a:t> </a:t>
            </a:r>
            <a:r>
              <a:rPr lang="en-US" sz="3200" dirty="0">
                <a:latin typeface="Arial"/>
                <a:cs typeface="Arial"/>
              </a:rPr>
              <a:t>is an open source intelligence gathering application. </a:t>
            </a:r>
          </a:p>
          <a:p>
            <a:pPr marL="571500" indent="-571500" algn="l">
              <a:buFont typeface="Arial"/>
              <a:buChar char="•"/>
              <a:defRPr/>
            </a:pPr>
            <a:endParaRPr lang="en-US" sz="3200" dirty="0">
              <a:latin typeface="Arial"/>
              <a:cs typeface="Arial"/>
            </a:endParaRPr>
          </a:p>
          <a:p>
            <a:pPr marL="571500" indent="-571500" algn="l">
              <a:buFont typeface="Arial"/>
              <a:buChar char="•"/>
              <a:defRPr/>
            </a:pPr>
            <a:r>
              <a:rPr lang="en-US" sz="3200" dirty="0">
                <a:latin typeface="Arial"/>
                <a:cs typeface="Arial"/>
              </a:rPr>
              <a:t>Can gather from Twitter. </a:t>
            </a:r>
          </a:p>
        </p:txBody>
      </p:sp>
      <p:sp>
        <p:nvSpPr>
          <p:cNvPr id="4"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26</a:t>
            </a:fld>
            <a:endParaRPr lang="en-US" altLang="en-US" sz="1200" dirty="0">
              <a:solidFill>
                <a:schemeClr val="tx1"/>
              </a:solidFill>
            </a:endParaRPr>
          </a:p>
        </p:txBody>
      </p:sp>
      <p:pic>
        <p:nvPicPr>
          <p:cNvPr id="5" name="Picture 1"/>
          <p:cNvPicPr>
            <a:picLocks noChangeAspect="1"/>
          </p:cNvPicPr>
          <p:nvPr/>
        </p:nvPicPr>
        <p:blipFill>
          <a:blip r:embed="rId2"/>
          <a:srcRect/>
          <a:stretch>
            <a:fillRect/>
          </a:stretch>
        </p:blipFill>
        <p:spPr bwMode="auto">
          <a:xfrm>
            <a:off x="7160585" y="152400"/>
            <a:ext cx="5496459" cy="4438650"/>
          </a:xfrm>
          <a:prstGeom prst="rect">
            <a:avLst/>
          </a:prstGeom>
          <a:noFill/>
          <a:ln w="9525">
            <a:noFill/>
            <a:miter lim="800000"/>
            <a:headEnd/>
            <a:tailEnd/>
          </a:ln>
        </p:spPr>
      </p:pic>
      <p:pic>
        <p:nvPicPr>
          <p:cNvPr id="6" name="Picture 3"/>
          <p:cNvPicPr>
            <a:picLocks noChangeAspect="1"/>
          </p:cNvPicPr>
          <p:nvPr/>
        </p:nvPicPr>
        <p:blipFill>
          <a:blip r:embed="rId3"/>
          <a:srcRect/>
          <a:stretch>
            <a:fillRect/>
          </a:stretch>
        </p:blipFill>
        <p:spPr bwMode="auto">
          <a:xfrm>
            <a:off x="626281" y="4702750"/>
            <a:ext cx="6050833" cy="4943416"/>
          </a:xfrm>
          <a:prstGeom prst="rect">
            <a:avLst/>
          </a:prstGeom>
          <a:noFill/>
          <a:ln w="9525">
            <a:noFill/>
            <a:miter lim="800000"/>
            <a:headEnd/>
            <a:tailEnd/>
          </a:ln>
        </p:spPr>
      </p:pic>
      <p:sp>
        <p:nvSpPr>
          <p:cNvPr id="2" name="Rectangle 1"/>
          <p:cNvSpPr/>
          <p:nvPr/>
        </p:nvSpPr>
        <p:spPr>
          <a:xfrm>
            <a:off x="7160585" y="5404743"/>
            <a:ext cx="5361616" cy="3539430"/>
          </a:xfrm>
          <a:prstGeom prst="rect">
            <a:avLst/>
          </a:prstGeom>
        </p:spPr>
        <p:txBody>
          <a:bodyPr wrap="square">
            <a:spAutoFit/>
          </a:bodyPr>
          <a:lstStyle/>
          <a:p>
            <a:pPr marL="571500" indent="-571500" algn="l">
              <a:buFont typeface="Arial"/>
              <a:buChar char="•"/>
              <a:defRPr/>
            </a:pPr>
            <a:r>
              <a:rPr lang="en-US" sz="2800" dirty="0">
                <a:latin typeface="Arial"/>
                <a:cs typeface="Arial"/>
              </a:rPr>
              <a:t>Cree.py can gather any geo-location data from </a:t>
            </a:r>
            <a:r>
              <a:rPr lang="en-US" sz="2800" dirty="0" err="1">
                <a:latin typeface="Arial"/>
                <a:cs typeface="Arial"/>
              </a:rPr>
              <a:t>flickr</a:t>
            </a:r>
            <a:r>
              <a:rPr lang="en-US" sz="2800" dirty="0">
                <a:latin typeface="Arial"/>
                <a:cs typeface="Arial"/>
              </a:rPr>
              <a:t>, twitpic.com, yfrog.com, img.ly, plixi.com, twitrpix.com, foleext.com, shozu.com, pickhur.com, moby.to, twitsnaps.com and twitgoo.com.</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29699" name="Rectangle 4"/>
          <p:cNvSpPr>
            <a:spLocks noGrp="1" noChangeArrowheads="1"/>
          </p:cNvSpPr>
          <p:nvPr>
            <p:ph type="title"/>
          </p:nvPr>
        </p:nvSpPr>
        <p:spPr>
          <a:xfrm>
            <a:off x="1016000" y="3124200"/>
            <a:ext cx="11055350" cy="2090738"/>
          </a:xfrm>
        </p:spPr>
        <p:txBody>
          <a:bodyPr/>
          <a:lstStyle/>
          <a:p>
            <a:pPr eaLnBrk="1" hangingPunct="1"/>
            <a:r>
              <a:rPr lang="en-US" altLang="en-US" sz="5400" b="1" i="0" dirty="0">
                <a:latin typeface="Arial" pitchFamily="34" charset="0"/>
                <a:cs typeface="Arial" pitchFamily="34" charset="0"/>
                <a:sym typeface="Arial" pitchFamily="34" charset="0"/>
              </a:rPr>
              <a:t>2 - Determine the Network Range (Scanning and Enumeration)</a:t>
            </a:r>
            <a:endParaRPr lang="en-US" altLang="en-US" sz="5400" b="1" i="0"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27</a:t>
            </a:fld>
            <a:endParaRPr lang="en-US" altLang="en-US" sz="1200" dirty="0">
              <a:solidFill>
                <a:schemeClr val="tx1"/>
              </a:solidFill>
            </a:endParaRPr>
          </a:p>
        </p:txBody>
      </p:sp>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2772" name="Title 6"/>
          <p:cNvSpPr>
            <a:spLocks noGrp="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a:latin typeface="Arial" pitchFamily="34" charset="0"/>
                <a:cs typeface="Arial" pitchFamily="34" charset="0"/>
              </a:rPr>
              <a:t>Whois Database</a:t>
            </a:r>
          </a:p>
        </p:txBody>
      </p:sp>
      <p:sp>
        <p:nvSpPr>
          <p:cNvPr id="32773" name="Rectangle 7"/>
          <p:cNvSpPr>
            <a:spLocks noChangeArrowheads="1"/>
          </p:cNvSpPr>
          <p:nvPr/>
        </p:nvSpPr>
        <p:spPr bwMode="auto">
          <a:xfrm>
            <a:off x="787400" y="2286000"/>
            <a:ext cx="11277600" cy="5508625"/>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3200" dirty="0">
                <a:latin typeface="Arial" pitchFamily="34" charset="0"/>
                <a:cs typeface="Arial" pitchFamily="34" charset="0"/>
              </a:rPr>
              <a:t>Many website and domain registrars offer this service through the web.</a:t>
            </a:r>
          </a:p>
          <a:p>
            <a:pPr algn="l">
              <a:buClr>
                <a:srgbClr val="2D2D8A"/>
              </a:buClr>
              <a:buFont typeface="Arial" pitchFamily="34" charset="0"/>
              <a:buChar char="•"/>
            </a:pPr>
            <a:endParaRPr lang="en-US" altLang="en-US" sz="3200" dirty="0">
              <a:latin typeface="Arial" pitchFamily="34" charset="0"/>
              <a:cs typeface="Arial" pitchFamily="34" charset="0"/>
            </a:endParaRPr>
          </a:p>
          <a:p>
            <a:pPr algn="l">
              <a:buClr>
                <a:srgbClr val="2D2D8A"/>
              </a:buClr>
              <a:buFont typeface="Arial" pitchFamily="34" charset="0"/>
              <a:buChar char="•"/>
            </a:pPr>
            <a:r>
              <a:rPr lang="en-US" altLang="en-US" sz="3200" dirty="0">
                <a:latin typeface="Arial" pitchFamily="34" charset="0"/>
                <a:cs typeface="Arial" pitchFamily="34" charset="0"/>
              </a:rPr>
              <a:t>Can also use the built in “</a:t>
            </a:r>
            <a:r>
              <a:rPr lang="en-US" altLang="ja-JP" sz="3200" dirty="0" err="1">
                <a:latin typeface="Arial" pitchFamily="34" charset="0"/>
                <a:cs typeface="Arial" pitchFamily="34" charset="0"/>
              </a:rPr>
              <a:t>whois</a:t>
            </a:r>
            <a:r>
              <a:rPr lang="en-US" altLang="en-US" sz="3200" dirty="0">
                <a:latin typeface="Arial" pitchFamily="34" charset="0"/>
                <a:cs typeface="Arial" pitchFamily="34" charset="0"/>
              </a:rPr>
              <a:t>”</a:t>
            </a:r>
            <a:r>
              <a:rPr lang="en-US" altLang="ja-JP" sz="3200" dirty="0">
                <a:latin typeface="Arial" pitchFamily="34" charset="0"/>
                <a:cs typeface="Arial" pitchFamily="34" charset="0"/>
              </a:rPr>
              <a:t> command on many Unix systems.</a:t>
            </a:r>
          </a:p>
          <a:p>
            <a:pPr algn="l">
              <a:buClr>
                <a:srgbClr val="2D2D8A"/>
              </a:buClr>
              <a:buFont typeface="Arial" pitchFamily="34" charset="0"/>
              <a:buChar char="•"/>
            </a:pPr>
            <a:endParaRPr lang="en-US" altLang="en-US" sz="3200" dirty="0">
              <a:latin typeface="Arial" pitchFamily="34" charset="0"/>
              <a:cs typeface="Arial" pitchFamily="34" charset="0"/>
            </a:endParaRPr>
          </a:p>
          <a:p>
            <a:pPr algn="l">
              <a:buClr>
                <a:srgbClr val="2D2D8A"/>
              </a:buClr>
              <a:buFont typeface="Arial" pitchFamily="34" charset="0"/>
              <a:buChar char="•"/>
            </a:pPr>
            <a:r>
              <a:rPr lang="en-US" altLang="en-US" sz="3200" dirty="0">
                <a:latin typeface="Arial" pitchFamily="34" charset="0"/>
                <a:cs typeface="Arial" pitchFamily="34" charset="0"/>
              </a:rPr>
              <a:t>First looks up the target in </a:t>
            </a:r>
            <a:r>
              <a:rPr lang="en-US" altLang="en-US" sz="3200" dirty="0" err="1">
                <a:latin typeface="Arial" pitchFamily="34" charset="0"/>
                <a:cs typeface="Arial" pitchFamily="34" charset="0"/>
              </a:rPr>
              <a:t>InterNIC</a:t>
            </a:r>
            <a:r>
              <a:rPr lang="en-US" altLang="en-US" sz="3200" dirty="0">
                <a:latin typeface="Arial" pitchFamily="34" charset="0"/>
                <a:cs typeface="Arial" pitchFamily="34" charset="0"/>
              </a:rPr>
              <a:t> to determine the registrar:  http://</a:t>
            </a:r>
            <a:r>
              <a:rPr lang="en-US" altLang="en-US" sz="3200" dirty="0" err="1">
                <a:latin typeface="Arial" pitchFamily="34" charset="0"/>
                <a:cs typeface="Arial" pitchFamily="34" charset="0"/>
              </a:rPr>
              <a:t>www.internic.net</a:t>
            </a:r>
            <a:r>
              <a:rPr lang="en-US" altLang="en-US" sz="3200" dirty="0">
                <a:latin typeface="Arial" pitchFamily="34" charset="0"/>
                <a:cs typeface="Arial" pitchFamily="34" charset="0"/>
              </a:rPr>
              <a:t>/</a:t>
            </a:r>
            <a:r>
              <a:rPr lang="en-US" altLang="en-US" sz="3200" dirty="0" err="1">
                <a:latin typeface="Arial" pitchFamily="34" charset="0"/>
                <a:cs typeface="Arial" pitchFamily="34" charset="0"/>
              </a:rPr>
              <a:t>whois.html</a:t>
            </a:r>
            <a:endParaRPr lang="en-US" altLang="en-US" sz="3200" dirty="0">
              <a:latin typeface="Arial" pitchFamily="34" charset="0"/>
              <a:cs typeface="Arial" pitchFamily="34" charset="0"/>
            </a:endParaRPr>
          </a:p>
          <a:p>
            <a:pPr algn="l">
              <a:buClr>
                <a:srgbClr val="2D2D8A"/>
              </a:buClr>
              <a:buFont typeface="Arial" pitchFamily="34" charset="0"/>
              <a:buChar char="•"/>
            </a:pPr>
            <a:endParaRPr lang="en-US" altLang="en-US" sz="3200" dirty="0">
              <a:latin typeface="Arial" pitchFamily="34" charset="0"/>
              <a:cs typeface="Arial" pitchFamily="34" charset="0"/>
            </a:endParaRPr>
          </a:p>
          <a:p>
            <a:pPr algn="l">
              <a:buClr>
                <a:srgbClr val="2D2D8A"/>
              </a:buClr>
              <a:buFont typeface="Arial" pitchFamily="34" charset="0"/>
              <a:buChar char="•"/>
            </a:pPr>
            <a:r>
              <a:rPr lang="en-US" altLang="en-US" sz="3200" dirty="0">
                <a:latin typeface="Arial" pitchFamily="34" charset="0"/>
                <a:cs typeface="Arial" pitchFamily="34" charset="0"/>
              </a:rPr>
              <a:t>Then go to the registrar for detailed records:</a:t>
            </a:r>
          </a:p>
          <a:p>
            <a:pPr lvl="1" algn="l">
              <a:buClr>
                <a:srgbClr val="2D2D8A"/>
              </a:buClr>
              <a:buFont typeface="Arial" pitchFamily="34" charset="0"/>
              <a:buChar char="•"/>
            </a:pPr>
            <a:r>
              <a:rPr lang="en-US" altLang="en-US" sz="3200" dirty="0">
                <a:latin typeface="Arial" pitchFamily="34" charset="0"/>
                <a:cs typeface="Arial" pitchFamily="34" charset="0"/>
              </a:rPr>
              <a:t>Ex.  http://</a:t>
            </a:r>
            <a:r>
              <a:rPr lang="en-US" altLang="en-US" sz="3200" dirty="0" err="1">
                <a:latin typeface="Arial" pitchFamily="34" charset="0"/>
                <a:cs typeface="Arial" pitchFamily="34" charset="0"/>
              </a:rPr>
              <a:t>www.networksolutions.com</a:t>
            </a:r>
            <a:r>
              <a:rPr lang="en-US" altLang="en-US" sz="3200" dirty="0">
                <a:latin typeface="Arial" pitchFamily="34" charset="0"/>
                <a:cs typeface="Arial" pitchFamily="34" charset="0"/>
              </a:rPr>
              <a:t>/</a:t>
            </a:r>
            <a:r>
              <a:rPr lang="en-US" altLang="en-US" sz="3200" dirty="0" err="1">
                <a:latin typeface="Arial" pitchFamily="34" charset="0"/>
                <a:cs typeface="Arial" pitchFamily="34" charset="0"/>
              </a:rPr>
              <a:t>whois</a:t>
            </a:r>
            <a:r>
              <a:rPr lang="en-US" altLang="en-US" sz="3200" dirty="0">
                <a:latin typeface="Arial" pitchFamily="34" charset="0"/>
                <a:cs typeface="Arial" pitchFamily="34" charset="0"/>
              </a:rPr>
              <a:t>/</a:t>
            </a:r>
            <a:r>
              <a:rPr lang="en-US" altLang="en-US" sz="3200" dirty="0" err="1">
                <a:latin typeface="Arial" pitchFamily="34" charset="0"/>
                <a:cs typeface="Arial" pitchFamily="34" charset="0"/>
              </a:rPr>
              <a:t>index.jsp</a:t>
            </a:r>
            <a:endParaRPr lang="en-US" altLang="en-US" sz="3200" dirty="0">
              <a:latin typeface="Arial" pitchFamily="34" charset="0"/>
              <a:cs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28</a:t>
            </a:fld>
            <a:endParaRPr lang="en-US" altLang="en-US" sz="1200" dirty="0">
              <a:solidFill>
                <a:schemeClr val="tx1"/>
              </a:solidFill>
            </a:endParaRPr>
          </a:p>
        </p:txBody>
      </p:sp>
    </p:spTree>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1747" name="Rectangle 4"/>
          <p:cNvSpPr>
            <a:spLocks noGrp="1" noChangeArrowheads="1"/>
          </p:cNvSpPr>
          <p:nvPr>
            <p:ph type="title"/>
          </p:nvPr>
        </p:nvSpPr>
        <p:spPr bwMode="auto">
          <a:xfrm>
            <a:off x="330200" y="12192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DNS is a Treasure Trove of Info</a:t>
            </a:r>
            <a:endParaRPr lang="en-US" altLang="en-US" sz="3200" i="0">
              <a:latin typeface="Arial" pitchFamily="34" charset="0"/>
              <a:sym typeface="Arial" pitchFamily="34" charset="0"/>
            </a:endParaRPr>
          </a:p>
        </p:txBody>
      </p:sp>
      <p:sp>
        <p:nvSpPr>
          <p:cNvPr id="65541" name="Rectangle 5"/>
          <p:cNvSpPr>
            <a:spLocks noGrp="1" noChangeArrowheads="1"/>
          </p:cNvSpPr>
          <p:nvPr>
            <p:ph idx="1"/>
          </p:nvPr>
        </p:nvSpPr>
        <p:spPr/>
        <p:txBody>
          <a:bodyPr/>
          <a:lstStyle/>
          <a:p>
            <a:pPr marL="0" indent="0" algn="l" eaLnBrk="1" hangingPunct="1">
              <a:defRPr/>
            </a:pPr>
            <a:endParaRPr lang="en-US" sz="3200" dirty="0"/>
          </a:p>
          <a:p>
            <a:pPr marL="457200" indent="-457200" algn="l" eaLnBrk="1" hangingPunct="1">
              <a:buFont typeface="Arial"/>
              <a:buChar char="•"/>
              <a:defRPr/>
            </a:pPr>
            <a:r>
              <a:rPr lang="en-US" sz="3200" dirty="0">
                <a:latin typeface="Arial" charset="0"/>
                <a:cs typeface="Arial" charset="0"/>
                <a:sym typeface="Arial" charset="0"/>
              </a:rPr>
              <a:t>When you register a domain name with an authorized registrar you must provide a valid name, address and phone number of the person responsible for the domain.</a:t>
            </a:r>
          </a:p>
          <a:p>
            <a:pPr marL="457200" indent="-457200" algn="l" eaLnBrk="1" hangingPunct="1">
              <a:buFont typeface="Arial"/>
              <a:buChar char="•"/>
              <a:defRPr/>
            </a:pPr>
            <a:endParaRPr lang="en-US" sz="3200" dirty="0">
              <a:latin typeface="Arial" charset="0"/>
              <a:cs typeface="Arial" charset="0"/>
              <a:sym typeface="Arial" charset="0"/>
            </a:endParaRPr>
          </a:p>
          <a:p>
            <a:pPr marL="457200" indent="-457200" algn="l" eaLnBrk="1" hangingPunct="1">
              <a:buFont typeface="Arial"/>
              <a:buChar char="•"/>
              <a:defRPr/>
            </a:pPr>
            <a:r>
              <a:rPr lang="en-US" sz="3200" dirty="0">
                <a:latin typeface="Arial" charset="0"/>
                <a:cs typeface="Arial" charset="0"/>
                <a:sym typeface="Arial" charset="0"/>
              </a:rPr>
              <a:t>This information can be used against you in an attack</a:t>
            </a:r>
            <a:endParaRPr lang="en-US" sz="3200" dirty="0">
              <a:latin typeface="Arial" charset="0"/>
              <a:sym typeface="Arial"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29</a:t>
            </a:fld>
            <a:endParaRPr lang="en-US" altLang="en-US" sz="1200" dirty="0">
              <a:solidFill>
                <a:schemeClr val="tx1"/>
              </a:solidFill>
            </a:endParaRPr>
          </a:p>
        </p:txBody>
      </p:sp>
    </p:spTree>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3" name="Rectangle 4"/>
          <p:cNvSpPr>
            <a:spLocks noGrp="1" noChangeArrowheads="1"/>
          </p:cNvSpPr>
          <p:nvPr>
            <p:ph type="title"/>
          </p:nvPr>
        </p:nvSpPr>
        <p:spPr bwMode="auto">
          <a:xfrm>
            <a:off x="482600" y="12192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rPr>
              <a:t>Some Additional Words of Caution</a:t>
            </a:r>
            <a:endParaRPr lang="en-US" altLang="en-US" sz="3200">
              <a:latin typeface="Arial" pitchFamily="34" charset="0"/>
              <a:cs typeface="Arial" pitchFamily="34" charset="0"/>
              <a:sym typeface="Arial" pitchFamily="34" charset="0"/>
            </a:endParaRPr>
          </a:p>
        </p:txBody>
      </p:sp>
      <p:sp>
        <p:nvSpPr>
          <p:cNvPr id="5124" name="Content Placeholder 1"/>
          <p:cNvSpPr>
            <a:spLocks noGrp="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General Assumption = Bypassing a protection is illegal</a:t>
            </a:r>
          </a:p>
          <a:p>
            <a:pPr marL="571500" indent="-571500" algn="l">
              <a:buFontTx/>
              <a:buChar char="•"/>
            </a:pPr>
            <a:r>
              <a:rPr lang="en-US" altLang="en-US">
                <a:latin typeface="Arial" pitchFamily="34" charset="0"/>
                <a:cs typeface="Arial" pitchFamily="34" charset="0"/>
              </a:rPr>
              <a:t>Penetration testing is bypassing protections with explicit written PERMISSION from the owner of the system.</a:t>
            </a:r>
          </a:p>
          <a:p>
            <a:pPr marL="571500" indent="-571500" algn="l">
              <a:buFontTx/>
              <a:buChar char="•"/>
            </a:pPr>
            <a:r>
              <a:rPr lang="en-US" altLang="en-US">
                <a:latin typeface="Arial" pitchFamily="34" charset="0"/>
                <a:cs typeface="Arial" pitchFamily="34" charset="0"/>
              </a:rPr>
              <a:t>However, in Germany and France and some other EMEA countries place the development or possession of “attack” tools as illegal.</a:t>
            </a:r>
          </a:p>
          <a:p>
            <a:pPr marL="571500" indent="-571500" algn="l">
              <a:buFontTx/>
              <a:buChar char="•"/>
            </a:pPr>
            <a:r>
              <a:rPr lang="en-US" altLang="en-US">
                <a:latin typeface="Arial" pitchFamily="34" charset="0"/>
                <a:cs typeface="Arial" pitchFamily="34" charset="0"/>
              </a:rPr>
              <a:t>Legal advice is critical (this slide is not legal advice)</a:t>
            </a:r>
          </a:p>
          <a:p>
            <a:pPr marL="571500" indent="-571500" algn="l">
              <a:buFontTx/>
              <a:buChar char="•"/>
            </a:pPr>
            <a:endParaRPr lang="en-US" altLang="en-US">
              <a:latin typeface="Arial" pitchFamily="34" charset="0"/>
              <a:cs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a:t>
            </a:fld>
            <a:endParaRPr lang="en-US" altLang="en-US" sz="1200" dirty="0">
              <a:solidFill>
                <a:schemeClr val="tx1"/>
              </a:solidFill>
            </a:endParaRPr>
          </a:p>
        </p:txBody>
      </p:sp>
    </p:spTree>
  </p:cSld>
  <p:clrMapOvr>
    <a:masterClrMapping/>
  </p:clrMapOvr>
  <p:transition spd="med">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3796" name="Title 6"/>
          <p:cNvSpPr>
            <a:spLocks noGrp="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a:latin typeface="Arial" pitchFamily="34" charset="0"/>
                <a:cs typeface="Arial" pitchFamily="34" charset="0"/>
              </a:rPr>
              <a:t>Also Get Registered IP Blocks</a:t>
            </a:r>
          </a:p>
        </p:txBody>
      </p:sp>
      <p:sp>
        <p:nvSpPr>
          <p:cNvPr id="33797" name="Rectangle 7"/>
          <p:cNvSpPr>
            <a:spLocks noChangeArrowheads="1"/>
          </p:cNvSpPr>
          <p:nvPr/>
        </p:nvSpPr>
        <p:spPr bwMode="auto">
          <a:xfrm>
            <a:off x="787400" y="2133600"/>
            <a:ext cx="11277600" cy="7416800"/>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sz="2800">
                <a:latin typeface="Arial" pitchFamily="34" charset="0"/>
                <a:cs typeface="Arial" pitchFamily="34" charset="0"/>
              </a:rPr>
              <a:t>Based on geographical location:</a:t>
            </a:r>
          </a:p>
          <a:p>
            <a:pPr lvl="1" algn="l">
              <a:buClr>
                <a:srgbClr val="2D2D8A"/>
              </a:buClr>
              <a:buFont typeface="Arial" pitchFamily="34" charset="0"/>
              <a:buChar char="•"/>
            </a:pPr>
            <a:r>
              <a:rPr lang="en-US" altLang="en-US" sz="2800">
                <a:latin typeface="Arial" pitchFamily="34" charset="0"/>
                <a:cs typeface="Arial" pitchFamily="34" charset="0"/>
              </a:rPr>
              <a:t>ARIN (American Registry for Internet Numbers)</a:t>
            </a:r>
          </a:p>
          <a:p>
            <a:pPr lvl="2" algn="l">
              <a:buClr>
                <a:srgbClr val="2D2D8A"/>
              </a:buClr>
              <a:buFont typeface="Arial" pitchFamily="34" charset="0"/>
              <a:buChar char="•"/>
            </a:pPr>
            <a:r>
              <a:rPr lang="en-US" altLang="en-US" sz="2800">
                <a:latin typeface="Arial" pitchFamily="34" charset="0"/>
                <a:cs typeface="Arial" pitchFamily="34" charset="0"/>
                <a:hlinkClick r:id="rId2"/>
              </a:rPr>
              <a:t>www.arin.net</a:t>
            </a:r>
            <a:r>
              <a:rPr lang="en-US" altLang="en-US" sz="2800">
                <a:latin typeface="Arial" pitchFamily="34" charset="0"/>
                <a:cs typeface="Arial" pitchFamily="34" charset="0"/>
              </a:rPr>
              <a:t>  (https://ws.arin.net/whois/)</a:t>
            </a:r>
          </a:p>
          <a:p>
            <a:pPr lvl="1" algn="l">
              <a:buClr>
                <a:srgbClr val="2D2D8A"/>
              </a:buClr>
              <a:buFont typeface="Arial" pitchFamily="34" charset="0"/>
              <a:buChar char="•"/>
            </a:pPr>
            <a:r>
              <a:rPr lang="en-US" altLang="en-US" sz="2800">
                <a:latin typeface="Arial" pitchFamily="34" charset="0"/>
                <a:cs typeface="Arial" pitchFamily="34" charset="0"/>
              </a:rPr>
              <a:t>RIPE (Reseaux IP Europeans Network Coordination Centre)</a:t>
            </a:r>
          </a:p>
          <a:p>
            <a:pPr lvl="2" algn="l">
              <a:buClr>
                <a:srgbClr val="2D2D8A"/>
              </a:buClr>
              <a:buFont typeface="Arial" pitchFamily="34" charset="0"/>
              <a:buChar char="•"/>
            </a:pPr>
            <a:r>
              <a:rPr lang="en-US" altLang="en-US" sz="2800">
                <a:latin typeface="Arial" pitchFamily="34" charset="0"/>
                <a:cs typeface="Arial" pitchFamily="34" charset="0"/>
                <a:hlinkClick r:id="rId3"/>
              </a:rPr>
              <a:t>www.ripe.net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APNIC (Asia Pacific Network Information Center)</a:t>
            </a:r>
          </a:p>
          <a:p>
            <a:pPr lvl="2" algn="l">
              <a:buClr>
                <a:srgbClr val="2D2D8A"/>
              </a:buClr>
              <a:buFont typeface="Arial" pitchFamily="34" charset="0"/>
              <a:buChar char="•"/>
            </a:pPr>
            <a:r>
              <a:rPr lang="en-US" altLang="en-US" sz="2800">
                <a:latin typeface="Arial" pitchFamily="34" charset="0"/>
                <a:cs typeface="Arial" pitchFamily="34" charset="0"/>
                <a:hlinkClick r:id="rId4"/>
              </a:rPr>
              <a:t>www.apnic.net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LACNIC (Latin American and Caribbean NIC)</a:t>
            </a:r>
          </a:p>
          <a:p>
            <a:pPr lvl="2" algn="l">
              <a:buClr>
                <a:srgbClr val="2D2D8A"/>
              </a:buClr>
              <a:buFont typeface="Arial" pitchFamily="34" charset="0"/>
              <a:buChar char="•"/>
            </a:pPr>
            <a:r>
              <a:rPr lang="en-US" altLang="en-US" sz="2800">
                <a:latin typeface="Arial" pitchFamily="34" charset="0"/>
                <a:cs typeface="Arial" pitchFamily="34" charset="0"/>
                <a:hlinkClick r:id="rId5"/>
              </a:rPr>
              <a:t>www.lacnic.net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AFRINIC (Africa</a:t>
            </a:r>
            <a:r>
              <a:rPr lang="ja-JP" altLang="en-US" sz="2800">
                <a:latin typeface="Arial" pitchFamily="34" charset="0"/>
                <a:cs typeface="Arial" pitchFamily="34" charset="0"/>
              </a:rPr>
              <a:t>’</a:t>
            </a:r>
            <a:r>
              <a:rPr lang="en-US" altLang="ja-JP" sz="2800">
                <a:latin typeface="Arial" pitchFamily="34" charset="0"/>
                <a:cs typeface="Arial" pitchFamily="34" charset="0"/>
              </a:rPr>
              <a:t>s NIC)	</a:t>
            </a:r>
          </a:p>
          <a:p>
            <a:pPr lvl="2" algn="l">
              <a:buClr>
                <a:srgbClr val="2D2D8A"/>
              </a:buClr>
              <a:buFont typeface="Arial" pitchFamily="34" charset="0"/>
              <a:buChar char="•"/>
            </a:pPr>
            <a:r>
              <a:rPr lang="en-US" altLang="en-US" sz="2800">
                <a:latin typeface="Arial" pitchFamily="34" charset="0"/>
                <a:cs typeface="Arial" pitchFamily="34" charset="0"/>
                <a:hlinkClick r:id="rId6"/>
              </a:rPr>
              <a:t>www.afrinic.net</a:t>
            </a:r>
            <a:endParaRPr lang="en-US" altLang="en-US" sz="2800">
              <a:latin typeface="Arial" pitchFamily="34" charset="0"/>
              <a:cs typeface="Arial" pitchFamily="34" charset="0"/>
            </a:endParaRPr>
          </a:p>
          <a:p>
            <a:pPr lvl="1" algn="l">
              <a:buClr>
                <a:srgbClr val="2D2D8A"/>
              </a:buClr>
              <a:buFont typeface="Arial" pitchFamily="34" charset="0"/>
              <a:buChar char="•"/>
            </a:pPr>
            <a:r>
              <a:rPr lang="en-US" altLang="en-US" sz="2800">
                <a:latin typeface="Arial" pitchFamily="34" charset="0"/>
                <a:cs typeface="Arial" pitchFamily="34" charset="0"/>
              </a:rPr>
              <a:t>DoDNIC (Department of Defense NIC)</a:t>
            </a:r>
          </a:p>
          <a:p>
            <a:pPr lvl="2" algn="l">
              <a:buClr>
                <a:srgbClr val="2D2D8A"/>
              </a:buClr>
              <a:buFont typeface="Arial" pitchFamily="34" charset="0"/>
              <a:buChar char="•"/>
            </a:pPr>
            <a:r>
              <a:rPr lang="en-US" altLang="en-US" sz="2800">
                <a:latin typeface="Arial" pitchFamily="34" charset="0"/>
                <a:cs typeface="Arial" pitchFamily="34" charset="0"/>
                <a:hlinkClick r:id="rId7"/>
              </a:rPr>
              <a:t>www.nic.mil</a:t>
            </a:r>
            <a:r>
              <a:rPr lang="en-US" altLang="en-US" sz="2800">
                <a:latin typeface="Arial" pitchFamily="34" charset="0"/>
                <a:cs typeface="Arial" pitchFamily="34" charset="0"/>
              </a:rPr>
              <a:t> - not open to the outside</a:t>
            </a:r>
          </a:p>
          <a:p>
            <a:pPr lvl="1" algn="l">
              <a:buClr>
                <a:srgbClr val="2D2D8A"/>
              </a:buClr>
              <a:buFont typeface="Arial" pitchFamily="34" charset="0"/>
              <a:buChar char="•"/>
            </a:pPr>
            <a:r>
              <a:rPr lang="en-US" altLang="en-US" sz="2800">
                <a:latin typeface="Arial" pitchFamily="34" charset="0"/>
                <a:cs typeface="Arial" pitchFamily="34" charset="0"/>
              </a:rPr>
              <a:t>Other useful sites:</a:t>
            </a:r>
          </a:p>
          <a:p>
            <a:pPr lvl="2" algn="l">
              <a:buClr>
                <a:srgbClr val="2D2D8A"/>
              </a:buClr>
              <a:buFont typeface="Arial" pitchFamily="34" charset="0"/>
              <a:buChar char="•"/>
            </a:pPr>
            <a:r>
              <a:rPr lang="en-US" altLang="en-US" sz="2800">
                <a:latin typeface="Arial" pitchFamily="34" charset="0"/>
                <a:cs typeface="Arial" pitchFamily="34" charset="0"/>
                <a:hlinkClick r:id="rId8"/>
              </a:rPr>
              <a:t>www.allwhois.com</a:t>
            </a:r>
            <a:r>
              <a:rPr lang="en-US" altLang="en-US" sz="2800">
                <a:latin typeface="Arial" pitchFamily="34" charset="0"/>
                <a:cs typeface="Arial" pitchFamily="34" charset="0"/>
              </a:rPr>
              <a:t>    </a:t>
            </a:r>
            <a:r>
              <a:rPr lang="en-US" altLang="en-US" sz="2800">
                <a:latin typeface="Arial" pitchFamily="34" charset="0"/>
                <a:cs typeface="Arial" pitchFamily="34" charset="0"/>
                <a:hlinkClick r:id="rId9"/>
              </a:rPr>
              <a:t>www.uwhois.com</a:t>
            </a:r>
            <a:r>
              <a:rPr lang="en-US" altLang="en-US" sz="2800">
                <a:latin typeface="Arial" pitchFamily="34" charset="0"/>
                <a:cs typeface="Arial" pitchFamily="34" charset="0"/>
              </a:rPr>
              <a:t> </a:t>
            </a:r>
          </a:p>
          <a:p>
            <a:pPr lvl="2" algn="l">
              <a:buClr>
                <a:srgbClr val="2D2D8A"/>
              </a:buClr>
              <a:buFont typeface="Arial" pitchFamily="34" charset="0"/>
              <a:buChar char="•"/>
            </a:pPr>
            <a:endParaRPr lang="en-US" altLang="en-US" sz="2800">
              <a:latin typeface="Arial" pitchFamily="34" charset="0"/>
              <a:cs typeface="Arial" pitchFamily="34" charset="0"/>
            </a:endParaRPr>
          </a:p>
          <a:p>
            <a:pPr lvl="1" algn="l">
              <a:buClr>
                <a:srgbClr val="2D2D8A"/>
              </a:buClr>
              <a:buFont typeface="Arial" pitchFamily="34" charset="0"/>
              <a:buChar char="•"/>
            </a:pPr>
            <a:endParaRPr lang="en-US" altLang="en-US" sz="2800">
              <a:latin typeface="Arial" pitchFamily="34" charset="0"/>
              <a:cs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30</a:t>
            </a:fld>
            <a:endParaRPr lang="en-US" altLang="en-US" sz="1200" dirty="0">
              <a:solidFill>
                <a:schemeClr val="tx1"/>
              </a:solidFill>
            </a:endParaRPr>
          </a:p>
        </p:txBody>
      </p:sp>
    </p:spTree>
  </p:cSld>
  <p:clrMapOvr>
    <a:masterClrMapping/>
  </p:clrMapOvr>
  <p:transition spd="med">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4819" name="Rectangle 4"/>
          <p:cNvSpPr>
            <a:spLocks noGrp="1" noChangeArrowheads="1"/>
          </p:cNvSpPr>
          <p:nvPr>
            <p:ph type="title"/>
          </p:nvPr>
        </p:nvSpPr>
        <p:spPr bwMode="auto">
          <a:xfrm>
            <a:off x="406400" y="1143000"/>
            <a:ext cx="11703050" cy="4476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Poly.edu WHOIS Reconnaissance</a:t>
            </a:r>
          </a:p>
        </p:txBody>
      </p:sp>
      <p:pic>
        <p:nvPicPr>
          <p:cNvPr id="34821" name="Picture 6"/>
          <p:cNvPicPr>
            <a:picLocks noChangeArrowheads="1"/>
          </p:cNvPicPr>
          <p:nvPr/>
        </p:nvPicPr>
        <p:blipFill>
          <a:blip r:embed="rId2"/>
          <a:srcRect/>
          <a:stretch>
            <a:fillRect/>
          </a:stretch>
        </p:blipFill>
        <p:spPr bwMode="auto">
          <a:xfrm>
            <a:off x="1397000" y="2209800"/>
            <a:ext cx="4159250" cy="7105650"/>
          </a:xfrm>
          <a:prstGeom prst="rect">
            <a:avLst/>
          </a:prstGeom>
          <a:noFill/>
          <a:ln w="9525">
            <a:noFill/>
            <a:miter lim="800000"/>
            <a:headEnd/>
            <a:tailEnd/>
          </a:ln>
        </p:spPr>
      </p:pic>
      <p:pic>
        <p:nvPicPr>
          <p:cNvPr id="34822" name="Picture 7"/>
          <p:cNvPicPr>
            <a:picLocks noChangeArrowheads="1"/>
          </p:cNvPicPr>
          <p:nvPr/>
        </p:nvPicPr>
        <p:blipFill>
          <a:blip r:embed="rId3"/>
          <a:srcRect/>
          <a:stretch>
            <a:fillRect/>
          </a:stretch>
        </p:blipFill>
        <p:spPr bwMode="auto">
          <a:xfrm>
            <a:off x="6807200" y="3276600"/>
            <a:ext cx="5676900" cy="4851400"/>
          </a:xfrm>
          <a:prstGeom prst="rect">
            <a:avLst/>
          </a:prstGeom>
          <a:noFill/>
          <a:ln w="9525">
            <a:noFill/>
            <a:miter lim="800000"/>
            <a:headEnd/>
            <a:tailEnd/>
          </a:ln>
        </p:spPr>
      </p:pic>
      <p:grpSp>
        <p:nvGrpSpPr>
          <p:cNvPr id="34823" name="Group 8"/>
          <p:cNvGrpSpPr>
            <a:grpSpLocks/>
          </p:cNvGrpSpPr>
          <p:nvPr/>
        </p:nvGrpSpPr>
        <p:grpSpPr bwMode="auto">
          <a:xfrm>
            <a:off x="4505325" y="5449888"/>
            <a:ext cx="2249488" cy="895350"/>
            <a:chOff x="0" y="0"/>
            <a:chExt cx="1417" cy="564"/>
          </a:xfrm>
        </p:grpSpPr>
        <p:pic>
          <p:nvPicPr>
            <p:cNvPr id="34824" name="Picture 9"/>
            <p:cNvPicPr>
              <a:picLocks noChangeArrowheads="1"/>
            </p:cNvPicPr>
            <p:nvPr/>
          </p:nvPicPr>
          <p:blipFill>
            <a:blip r:embed="rId4"/>
            <a:srcRect/>
            <a:stretch>
              <a:fillRect/>
            </a:stretch>
          </p:blipFill>
          <p:spPr bwMode="auto">
            <a:xfrm>
              <a:off x="0" y="0"/>
              <a:ext cx="1417" cy="564"/>
            </a:xfrm>
            <a:prstGeom prst="rect">
              <a:avLst/>
            </a:prstGeom>
            <a:noFill/>
            <a:ln w="9525">
              <a:noFill/>
              <a:miter lim="800000"/>
              <a:headEnd/>
              <a:tailEnd/>
            </a:ln>
          </p:spPr>
        </p:pic>
      </p:grpSp>
      <p:sp>
        <p:nvSpPr>
          <p:cNvPr id="9"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31</a:t>
            </a:fld>
            <a:endParaRPr lang="en-US" altLang="en-US" sz="1200" dirty="0">
              <a:solidFill>
                <a:schemeClr val="tx1"/>
              </a:solidFill>
            </a:endParaRPr>
          </a:p>
        </p:txBody>
      </p:sp>
    </p:spTree>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5843" name="Rectangle 4"/>
          <p:cNvSpPr>
            <a:spLocks noGrp="1" noChangeArrowheads="1"/>
          </p:cNvSpPr>
          <p:nvPr>
            <p:ph type="title"/>
          </p:nvPr>
        </p:nvSpPr>
        <p:spPr bwMode="auto">
          <a:xfrm>
            <a:off x="4826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DNS Record Types</a:t>
            </a:r>
            <a:endParaRPr lang="en-US" altLang="en-US" sz="3200" i="0">
              <a:latin typeface="Arial" pitchFamily="34" charset="0"/>
              <a:sym typeface="Arial" pitchFamily="34" charset="0"/>
            </a:endParaRPr>
          </a:p>
        </p:txBody>
      </p:sp>
      <p:graphicFrame>
        <p:nvGraphicFramePr>
          <p:cNvPr id="11" name="Content Placeholder 10"/>
          <p:cNvGraphicFramePr>
            <a:graphicFrameLocks noGrp="1"/>
          </p:cNvGraphicFramePr>
          <p:nvPr>
            <p:ph idx="1"/>
          </p:nvPr>
        </p:nvGraphicFramePr>
        <p:xfrm>
          <a:off x="330200" y="2133600"/>
          <a:ext cx="12192000" cy="6940673"/>
        </p:xfrm>
        <a:graphic>
          <a:graphicData uri="http://schemas.openxmlformats.org/drawingml/2006/table">
            <a:tbl>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ADDRESS RECORD.  DESCRIBES THE IP ADDRESS THAT A GIVEN NODE HAS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MX</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MAIL EXCHANGE.  IP ADDRESS OF THE SERVER WHICH HANDLES MAIL FOR THE DOMAIN</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NS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NAME SERVER.  DOMAIN NAME SERVERS WHICH SERVE THIS DOMAIN NAME</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63160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CNAME</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CANONICAL NAME.   ALIASES FOR HOST NAMES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914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SOA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ea typeface="ヒラギノ角ゴ ProN W3" charset="0"/>
                          <a:cs typeface="Arial" charset="0"/>
                          <a:sym typeface="Gill Sans" charset="0"/>
                        </a:rPr>
                        <a:t>FIRST LINE OF DNS FILE.   INDICATES THAT THIS SERVER IS THE BEST SOURCE OF INFORMATION FOR THIS DOMAIN</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SRV</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SERVICE RECORD.  INFORMATION ABOUT AVAILABLE SERVICE IN THE DOMAIN.  SIP AND XMPP USE THIS.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RP</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RESPONSIBLE PERSON.   ASSIGN AN EMAIL ADDRESS TO A SPECIFIC HOST</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6"/>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PTR</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POINTER RECORD.   ALLOWS FOR REVERSE DNS LOOKUP.  TYPICALLY REQUIRED FOR MX HOSTS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7"/>
                  </a:ext>
                </a:extLst>
              </a:tr>
              <a:tr h="914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TXT</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ORIGINALLY FOR HUMAN READABLE INFORMATION.  BUT NOW USED FOR THINGS SUCH AS DOMAIN-KEYS</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8"/>
                  </a:ext>
                </a:extLst>
              </a:tr>
              <a:tr h="64003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HINFO</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ea typeface="ヒラギノ角ゴ ProN W3" charset="0"/>
                          <a:cs typeface="Arial" charset="0"/>
                          <a:sym typeface="Gill Sans" charset="0"/>
                        </a:rPr>
                        <a:t>HOST INFO.   SUPPLIES OS AND OTHER INFO ABOUT A HOST.   GENERALLY NOT A GOOD IDEA.</a:t>
                      </a:r>
                    </a:p>
                  </a:txBody>
                  <a:tcPr marT="45704" marB="45704"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9"/>
                  </a:ext>
                </a:extLst>
              </a:tr>
            </a:tbl>
          </a:graphicData>
        </a:graphic>
      </p:graphicFrame>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32</a:t>
            </a:fld>
            <a:endParaRPr lang="en-US" altLang="en-US" sz="1200" dirty="0">
              <a:solidFill>
                <a:schemeClr val="tx1"/>
              </a:solidFill>
            </a:endParaRPr>
          </a:p>
        </p:txBody>
      </p:sp>
    </p:spTree>
  </p:cSld>
  <p:clrMapOvr>
    <a:masterClrMapping/>
  </p:clrMapOvr>
  <p:transition spd="med">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6867" name="Rectangle 4"/>
          <p:cNvSpPr>
            <a:spLocks noGrp="1" noChangeArrowheads="1"/>
          </p:cNvSpPr>
          <p:nvPr>
            <p:ph type="title"/>
          </p:nvPr>
        </p:nvSpPr>
        <p:spPr bwMode="auto">
          <a:xfrm>
            <a:off x="4826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Poly.edu DNS Reconnaissance</a:t>
            </a:r>
            <a:endParaRPr lang="en-US" altLang="en-US" sz="3200" i="0">
              <a:latin typeface="Arial" pitchFamily="34" charset="0"/>
              <a:sym typeface="Arial" pitchFamily="34" charset="0"/>
            </a:endParaRPr>
          </a:p>
        </p:txBody>
      </p:sp>
      <p:pic>
        <p:nvPicPr>
          <p:cNvPr id="36869" name="Picture 6"/>
          <p:cNvPicPr>
            <a:picLocks noChangeArrowheads="1"/>
          </p:cNvPicPr>
          <p:nvPr/>
        </p:nvPicPr>
        <p:blipFill>
          <a:blip r:embed="rId3"/>
          <a:srcRect/>
          <a:stretch>
            <a:fillRect/>
          </a:stretch>
        </p:blipFill>
        <p:spPr bwMode="auto">
          <a:xfrm>
            <a:off x="939800" y="1524000"/>
            <a:ext cx="11312525" cy="8018463"/>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33</a:t>
            </a:fld>
            <a:endParaRPr lang="en-US" altLang="en-US" sz="1200" dirty="0">
              <a:solidFill>
                <a:schemeClr val="tx1"/>
              </a:solidFill>
            </a:endParaRPr>
          </a:p>
        </p:txBody>
      </p:sp>
    </p:spTree>
  </p:cSld>
  <p:clrMapOvr>
    <a:masterClrMapping/>
  </p:clrMapOvr>
  <p:transition spd="med">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7891" name="Rectangle 4"/>
          <p:cNvSpPr>
            <a:spLocks noGrp="1" noChangeArrowheads="1"/>
          </p:cNvSpPr>
          <p:nvPr>
            <p:ph type="title"/>
          </p:nvPr>
        </p:nvSpPr>
        <p:spPr bwMode="auto">
          <a:xfrm>
            <a:off x="482600" y="10668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Lets dig into mail.poly.edu:</a:t>
            </a:r>
            <a:endParaRPr lang="en-US" altLang="en-US" sz="3200" i="0">
              <a:latin typeface="Arial" pitchFamily="34" charset="0"/>
              <a:sym typeface="Arial" pitchFamily="34" charset="0"/>
            </a:endParaRPr>
          </a:p>
        </p:txBody>
      </p:sp>
      <p:pic>
        <p:nvPicPr>
          <p:cNvPr id="37893" name="Picture 6"/>
          <p:cNvPicPr>
            <a:picLocks noChangeArrowheads="1"/>
          </p:cNvPicPr>
          <p:nvPr/>
        </p:nvPicPr>
        <p:blipFill>
          <a:blip r:embed="rId2"/>
          <a:srcRect/>
          <a:stretch>
            <a:fillRect/>
          </a:stretch>
        </p:blipFill>
        <p:spPr bwMode="auto">
          <a:xfrm>
            <a:off x="1549400" y="1905000"/>
            <a:ext cx="10433050" cy="7583488"/>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34</a:t>
            </a:fld>
            <a:endParaRPr lang="en-US" altLang="en-US" sz="1200" dirty="0">
              <a:solidFill>
                <a:schemeClr val="tx1"/>
              </a:solidFill>
            </a:endParaRPr>
          </a:p>
        </p:txBody>
      </p:sp>
    </p:spTree>
  </p:cSld>
  <p:clrMapOvr>
    <a:masterClrMapping/>
  </p:clrMapOvr>
  <p:transition spd="med">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8915" name="Rectangle 4"/>
          <p:cNvSpPr>
            <a:spLocks noGrp="1" noChangeArrowheads="1"/>
          </p:cNvSpPr>
          <p:nvPr>
            <p:ph type="title"/>
          </p:nvPr>
        </p:nvSpPr>
        <p:spPr bwMode="auto">
          <a:xfrm>
            <a:off x="4064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Map of mail.poly.edu</a:t>
            </a:r>
            <a:endParaRPr lang="en-US" altLang="en-US" sz="3200" i="0">
              <a:latin typeface="Arial" pitchFamily="34" charset="0"/>
              <a:sym typeface="Arial" pitchFamily="34" charset="0"/>
            </a:endParaRPr>
          </a:p>
        </p:txBody>
      </p:sp>
      <p:pic>
        <p:nvPicPr>
          <p:cNvPr id="38917" name="Picture 6"/>
          <p:cNvPicPr>
            <a:picLocks noChangeArrowheads="1"/>
          </p:cNvPicPr>
          <p:nvPr/>
        </p:nvPicPr>
        <p:blipFill>
          <a:blip r:embed="rId2"/>
          <a:srcRect/>
          <a:stretch>
            <a:fillRect/>
          </a:stretch>
        </p:blipFill>
        <p:spPr bwMode="auto">
          <a:xfrm>
            <a:off x="863600" y="2209800"/>
            <a:ext cx="11290300" cy="6299200"/>
          </a:xfrm>
          <a:prstGeom prst="rect">
            <a:avLst/>
          </a:prstGeom>
          <a:noFill/>
          <a:ln w="9525">
            <a:noFill/>
            <a:miter lim="800000"/>
            <a:headEnd/>
            <a:tailEnd/>
          </a:ln>
        </p:spPr>
      </p:pic>
      <p:sp>
        <p:nvSpPr>
          <p:cNvPr id="38918" name="Rectangle 7"/>
          <p:cNvSpPr>
            <a:spLocks/>
          </p:cNvSpPr>
          <p:nvPr/>
        </p:nvSpPr>
        <p:spPr bwMode="auto">
          <a:xfrm>
            <a:off x="2508250" y="8686800"/>
            <a:ext cx="6796088" cy="698500"/>
          </a:xfrm>
          <a:prstGeom prst="rect">
            <a:avLst/>
          </a:prstGeom>
          <a:noFill/>
          <a:ln w="9525">
            <a:noFill/>
            <a:miter lim="800000"/>
            <a:headEnd/>
            <a:tailEnd/>
          </a:ln>
        </p:spPr>
        <p:txBody>
          <a:bodyPr wrap="none" lIns="0" tIns="0" rIns="40639" bIns="0">
            <a:spAutoFit/>
          </a:bodyPr>
          <a:lstStyle/>
          <a:p>
            <a:pPr marL="39688"/>
            <a:r>
              <a:rPr lang="en-US" altLang="en-US">
                <a:solidFill>
                  <a:schemeClr val="tx1"/>
                </a:solidFill>
                <a:latin typeface="Arial" pitchFamily="34" charset="0"/>
                <a:cs typeface="Arial" pitchFamily="34" charset="0"/>
                <a:sym typeface="Arial" pitchFamily="34" charset="0"/>
              </a:rPr>
              <a:t>See:  http://www.robtex.com</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35</a:t>
            </a:fld>
            <a:endParaRPr lang="en-US" altLang="en-US" sz="1200" dirty="0">
              <a:solidFill>
                <a:schemeClr val="tx1"/>
              </a:solidFill>
            </a:endParaRPr>
          </a:p>
        </p:txBody>
      </p:sp>
    </p:spTree>
  </p:cSld>
  <p:clrMapOvr>
    <a:masterClrMapping/>
  </p:clrMapOvr>
  <p:transition spd="med">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9939"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Gather Other Network Information</a:t>
            </a:r>
            <a:endParaRPr lang="en-US" altLang="en-US" sz="3200" i="0">
              <a:latin typeface="Arial" pitchFamily="34" charset="0"/>
              <a:sym typeface="Arial" pitchFamily="34" charset="0"/>
            </a:endParaRPr>
          </a:p>
        </p:txBody>
      </p:sp>
      <p:pic>
        <p:nvPicPr>
          <p:cNvPr id="39941" name="Picture 8"/>
          <p:cNvPicPr>
            <a:picLocks noChangeAspect="1"/>
          </p:cNvPicPr>
          <p:nvPr/>
        </p:nvPicPr>
        <p:blipFill>
          <a:blip r:embed="rId3"/>
          <a:srcRect/>
          <a:stretch>
            <a:fillRect/>
          </a:stretch>
        </p:blipFill>
        <p:spPr bwMode="auto">
          <a:xfrm>
            <a:off x="711200" y="2057400"/>
            <a:ext cx="11811000" cy="679132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36</a:t>
            </a:fld>
            <a:endParaRPr lang="en-US" altLang="en-US" sz="1200" dirty="0">
              <a:solidFill>
                <a:schemeClr val="tx1"/>
              </a:solidFill>
            </a:endParaRPr>
          </a:p>
        </p:txBody>
      </p:sp>
    </p:spTree>
  </p:cSld>
  <p:clrMapOvr>
    <a:masterClrMapping/>
  </p:clrMapOvr>
  <p:transition spd="med">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0963"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BGP </a:t>
            </a:r>
            <a:r>
              <a:rPr lang="ja-JP" altLang="en-US" sz="3200" i="0">
                <a:latin typeface="Arial" pitchFamily="34" charset="0"/>
                <a:cs typeface="Arial" pitchFamily="34" charset="0"/>
                <a:sym typeface="Arial" pitchFamily="34" charset="0"/>
              </a:rPr>
              <a:t>“</a:t>
            </a:r>
            <a:r>
              <a:rPr lang="en-US" altLang="ja-JP" sz="3200" i="0">
                <a:latin typeface="Arial" pitchFamily="34" charset="0"/>
                <a:cs typeface="Arial" pitchFamily="34" charset="0"/>
                <a:sym typeface="Arial" pitchFamily="34" charset="0"/>
              </a:rPr>
              <a:t>Looking Glass Servers</a:t>
            </a:r>
            <a:r>
              <a:rPr lang="ja-JP" altLang="en-US" sz="3200" i="0">
                <a:latin typeface="Arial" pitchFamily="34" charset="0"/>
                <a:cs typeface="Arial" pitchFamily="34" charset="0"/>
                <a:sym typeface="Arial" pitchFamily="34" charset="0"/>
              </a:rPr>
              <a:t>”</a:t>
            </a:r>
            <a:endParaRPr lang="en-US" altLang="en-US" sz="3200" i="0">
              <a:latin typeface="Arial" pitchFamily="34" charset="0"/>
              <a:sym typeface="Arial" pitchFamily="34" charset="0"/>
            </a:endParaRPr>
          </a:p>
        </p:txBody>
      </p:sp>
      <p:sp>
        <p:nvSpPr>
          <p:cNvPr id="40965" name="Rectangle 6"/>
          <p:cNvSpPr>
            <a:spLocks/>
          </p:cNvSpPr>
          <p:nvPr/>
        </p:nvSpPr>
        <p:spPr bwMode="auto">
          <a:xfrm>
            <a:off x="1092200" y="2362200"/>
            <a:ext cx="11214100" cy="4635500"/>
          </a:xfrm>
          <a:prstGeom prst="rect">
            <a:avLst/>
          </a:prstGeom>
          <a:noFill/>
          <a:ln w="9525">
            <a:noFill/>
            <a:miter lim="800000"/>
            <a:headEnd/>
            <a:tailEnd/>
          </a:ln>
        </p:spPr>
        <p:txBody>
          <a:bodyPr lIns="0" tIns="0" rIns="40639" bIns="0"/>
          <a:lstStyle/>
          <a:p>
            <a:pPr marL="39688" algn="l"/>
            <a:r>
              <a:rPr lang="en-US" altLang="en-US" sz="1400">
                <a:solidFill>
                  <a:schemeClr val="tx1"/>
                </a:solidFill>
                <a:latin typeface="Courier" charset="0"/>
                <a:sym typeface="Courier" charset="0"/>
              </a:rPr>
              <a:t>home-macpro:~ kobrien$ telnet route-server.twtelecom.net</a:t>
            </a:r>
          </a:p>
          <a:p>
            <a:pPr marL="39688" algn="l"/>
            <a:r>
              <a:rPr lang="en-US" altLang="en-US" sz="1400">
                <a:solidFill>
                  <a:schemeClr val="tx1"/>
                </a:solidFill>
                <a:latin typeface="Courier" charset="0"/>
                <a:sym typeface="Courier" charset="0"/>
              </a:rPr>
              <a:t>Trying 66.162.47.58...</a:t>
            </a:r>
          </a:p>
          <a:p>
            <a:pPr marL="39688" algn="l"/>
            <a:r>
              <a:rPr lang="en-US" altLang="en-US" sz="1400">
                <a:solidFill>
                  <a:schemeClr val="tx1"/>
                </a:solidFill>
                <a:latin typeface="Courier" charset="0"/>
                <a:sym typeface="Courier" charset="0"/>
              </a:rPr>
              <a:t>Connected to route-server.twtelecom.net.</a:t>
            </a:r>
          </a:p>
          <a:p>
            <a:pPr marL="39688" algn="l"/>
            <a:r>
              <a:rPr lang="en-US" altLang="en-US" sz="1400">
                <a:solidFill>
                  <a:schemeClr val="tx1"/>
                </a:solidFill>
                <a:latin typeface="Courier" charset="0"/>
                <a:sym typeface="Courier" charset="0"/>
              </a:rPr>
              <a:t>Escape character is '^]'.</a:t>
            </a:r>
          </a:p>
          <a:p>
            <a:pPr marL="39688" algn="l"/>
            <a:r>
              <a:rPr lang="en-US" altLang="en-US" sz="1400">
                <a:solidFill>
                  <a:schemeClr val="tx1"/>
                </a:solidFill>
                <a:latin typeface="Courier" charset="0"/>
                <a:sym typeface="Courier" charset="0"/>
              </a:rPr>
              <a:t>C</a:t>
            </a:r>
          </a:p>
          <a:p>
            <a:pPr marL="39688" algn="l"/>
            <a:r>
              <a:rPr lang="en-US" altLang="en-US" sz="1400">
                <a:solidFill>
                  <a:schemeClr val="tx1"/>
                </a:solidFill>
                <a:latin typeface="Courier" charset="0"/>
                <a:sym typeface="Courier" charset="0"/>
              </a:rPr>
              <a:t>************************************************************************</a:t>
            </a:r>
          </a:p>
          <a:p>
            <a:pPr marL="39688" algn="l"/>
            <a:r>
              <a:rPr lang="en-US" altLang="en-US" sz="1400">
                <a:solidFill>
                  <a:schemeClr val="tx1"/>
                </a:solidFill>
                <a:latin typeface="Courier" charset="0"/>
                <a:sym typeface="Courier" charset="0"/>
              </a:rPr>
              <a:t>**                     route-server.twtelecom.net                     **</a:t>
            </a:r>
          </a:p>
          <a:p>
            <a:pPr marL="39688" algn="l"/>
            <a:r>
              <a:rPr lang="en-US" altLang="en-US" sz="1400">
                <a:solidFill>
                  <a:schemeClr val="tx1"/>
                </a:solidFill>
                <a:latin typeface="Courier" charset="0"/>
                <a:sym typeface="Courier" charset="0"/>
              </a:rPr>
              <a:t>**                    tw twtelecom IP Route Monitor                   **</a:t>
            </a:r>
          </a:p>
          <a:p>
            <a:pPr marL="39688" algn="l"/>
            <a:r>
              <a:rPr lang="en-US" altLang="en-US" sz="1400">
                <a:solidFill>
                  <a:schemeClr val="tx1"/>
                </a:solidFill>
                <a:latin typeface="Courier" charset="0"/>
                <a:sym typeface="Courier" charset="0"/>
              </a:rPr>
              <a:t>**                              AS 4323                               **</a:t>
            </a:r>
          </a:p>
          <a:p>
            <a:pPr marL="39688" algn="l"/>
            <a:r>
              <a:rPr lang="en-US" altLang="en-US" sz="1400">
                <a:solidFill>
                  <a:schemeClr val="tx1"/>
                </a:solidFill>
                <a:latin typeface="Courier" charset="0"/>
                <a:sym typeface="Courier" charset="0"/>
              </a:rPr>
              <a:t>************************************************************************</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This route server maintains peering sessions with several border</a:t>
            </a:r>
          </a:p>
          <a:p>
            <a:pPr marL="39688" algn="l"/>
            <a:r>
              <a:rPr lang="en-US" altLang="en-US" sz="1400">
                <a:solidFill>
                  <a:schemeClr val="tx1"/>
                </a:solidFill>
                <a:latin typeface="Courier" charset="0"/>
                <a:sym typeface="Courier" charset="0"/>
              </a:rPr>
              <a:t>  routers within the tw telecom nation wide US network.</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168.215.52.101  Atlanta, GA</a:t>
            </a:r>
          </a:p>
          <a:p>
            <a:pPr marL="39688" algn="l"/>
            <a:r>
              <a:rPr lang="en-US" altLang="en-US" sz="1400">
                <a:solidFill>
                  <a:schemeClr val="tx1"/>
                </a:solidFill>
                <a:latin typeface="Courier" charset="0"/>
                <a:sym typeface="Courier" charset="0"/>
              </a:rPr>
              <a:t>                168.215.52.9    Chicago, IL</a:t>
            </a:r>
          </a:p>
          <a:p>
            <a:pPr marL="39688" algn="l"/>
            <a:r>
              <a:rPr lang="en-US" altLang="en-US" sz="1400">
                <a:solidFill>
                  <a:schemeClr val="tx1"/>
                </a:solidFill>
                <a:latin typeface="Courier" charset="0"/>
                <a:sym typeface="Courier" charset="0"/>
              </a:rPr>
              <a:t>                168.215.52.192  Denver, CO</a:t>
            </a:r>
          </a:p>
          <a:p>
            <a:pPr marL="39688" algn="l"/>
            <a:r>
              <a:rPr lang="en-US" altLang="en-US" sz="1400">
                <a:solidFill>
                  <a:schemeClr val="tx1"/>
                </a:solidFill>
                <a:latin typeface="Courier" charset="0"/>
                <a:sym typeface="Courier" charset="0"/>
              </a:rPr>
              <a:t>                168.215.52.175  Los Angeles, CA</a:t>
            </a:r>
          </a:p>
          <a:p>
            <a:pPr marL="39688" algn="l"/>
            <a:r>
              <a:rPr lang="en-US" altLang="en-US" sz="1400">
                <a:solidFill>
                  <a:schemeClr val="tx1"/>
                </a:solidFill>
                <a:latin typeface="Courier" charset="0"/>
                <a:sym typeface="Courier" charset="0"/>
              </a:rPr>
              <a:t>                168.215.52.70   New York, NY</a:t>
            </a:r>
          </a:p>
          <a:p>
            <a:pPr marL="39688" algn="l"/>
            <a:r>
              <a:rPr lang="en-US" altLang="en-US" sz="1400">
                <a:solidFill>
                  <a:schemeClr val="tx1"/>
                </a:solidFill>
                <a:latin typeface="Courier" charset="0"/>
                <a:sym typeface="Courier" charset="0"/>
              </a:rPr>
              <a:t>                168.215.52.197  Oakland, CA</a:t>
            </a:r>
          </a:p>
          <a:p>
            <a:pPr marL="39688" algn="l"/>
            <a:r>
              <a:rPr lang="en-US" altLang="en-US" sz="1400">
                <a:solidFill>
                  <a:schemeClr val="tx1"/>
                </a:solidFill>
                <a:latin typeface="Courier" charset="0"/>
                <a:sym typeface="Courier" charset="0"/>
              </a:rPr>
              <a:t>                168.215.52.203  Seattle, WA</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37</a:t>
            </a:fld>
            <a:endParaRPr lang="en-US" altLang="en-US" sz="1200" dirty="0">
              <a:solidFill>
                <a:schemeClr val="tx1"/>
              </a:solidFill>
            </a:endParaRPr>
          </a:p>
        </p:txBody>
      </p:sp>
    </p:spTree>
  </p:cSld>
  <p:clrMapOvr>
    <a:masterClrMapping/>
  </p:clrMapOvr>
  <p:transition spd="med">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1987"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BGP </a:t>
            </a:r>
            <a:r>
              <a:rPr lang="ja-JP" altLang="en-US" sz="3200" i="0">
                <a:latin typeface="Arial" pitchFamily="34" charset="0"/>
                <a:cs typeface="Arial" pitchFamily="34" charset="0"/>
                <a:sym typeface="Arial" pitchFamily="34" charset="0"/>
              </a:rPr>
              <a:t>“</a:t>
            </a:r>
            <a:r>
              <a:rPr lang="en-US" altLang="ja-JP" sz="3200" i="0">
                <a:latin typeface="Arial" pitchFamily="34" charset="0"/>
                <a:cs typeface="Arial" pitchFamily="34" charset="0"/>
                <a:sym typeface="Arial" pitchFamily="34" charset="0"/>
              </a:rPr>
              <a:t>Looking Glass Servers</a:t>
            </a:r>
            <a:r>
              <a:rPr lang="ja-JP" altLang="en-US" sz="3200" i="0">
                <a:latin typeface="Arial" pitchFamily="34" charset="0"/>
                <a:cs typeface="Arial" pitchFamily="34" charset="0"/>
                <a:sym typeface="Arial" pitchFamily="34" charset="0"/>
              </a:rPr>
              <a:t>”</a:t>
            </a:r>
            <a:r>
              <a:rPr lang="en-US" altLang="ja-JP" sz="3200" i="0">
                <a:latin typeface="Arial" pitchFamily="34" charset="0"/>
                <a:cs typeface="Arial" pitchFamily="34" charset="0"/>
                <a:sym typeface="Arial" pitchFamily="34" charset="0"/>
              </a:rPr>
              <a:t> (cont)</a:t>
            </a:r>
            <a:endParaRPr lang="en-US" altLang="en-US" sz="3200" i="0">
              <a:latin typeface="Arial" pitchFamily="34" charset="0"/>
              <a:sym typeface="Arial" pitchFamily="34" charset="0"/>
            </a:endParaRPr>
          </a:p>
        </p:txBody>
      </p:sp>
      <p:sp>
        <p:nvSpPr>
          <p:cNvPr id="41989" name="Rectangle 7"/>
          <p:cNvSpPr>
            <a:spLocks/>
          </p:cNvSpPr>
          <p:nvPr/>
        </p:nvSpPr>
        <p:spPr bwMode="auto">
          <a:xfrm>
            <a:off x="1765300" y="2286000"/>
            <a:ext cx="8902700" cy="6794500"/>
          </a:xfrm>
          <a:prstGeom prst="rect">
            <a:avLst/>
          </a:prstGeom>
          <a:noFill/>
          <a:ln w="9525">
            <a:noFill/>
            <a:miter lim="800000"/>
            <a:headEnd/>
            <a:tailEnd/>
          </a:ln>
        </p:spPr>
        <p:txBody>
          <a:bodyPr wrap="none" lIns="0" tIns="0" rIns="40639" bIns="0">
            <a:spAutoFit/>
          </a:bodyPr>
          <a:lstStyle/>
          <a:p>
            <a:pPr marL="39688" algn="l"/>
            <a:r>
              <a:rPr lang="en-US" altLang="en-US" sz="1400">
                <a:solidFill>
                  <a:schemeClr val="tx1"/>
                </a:solidFill>
                <a:latin typeface="Courier" charset="0"/>
                <a:sym typeface="Courier" charset="0"/>
              </a:rPr>
              <a:t>route-server&gt;sh ip route 128.238.0.0</a:t>
            </a:r>
          </a:p>
          <a:p>
            <a:pPr marL="39688" algn="l"/>
            <a:r>
              <a:rPr lang="en-US" altLang="en-US" sz="1400">
                <a:solidFill>
                  <a:schemeClr val="tx1"/>
                </a:solidFill>
                <a:latin typeface="Courier" charset="0"/>
                <a:sym typeface="Courier" charset="0"/>
              </a:rPr>
              <a:t>Routing entry for 128.238.0.0/16</a:t>
            </a:r>
          </a:p>
          <a:p>
            <a:pPr marL="39688" algn="l"/>
            <a:r>
              <a:rPr lang="en-US" altLang="en-US" sz="1400">
                <a:solidFill>
                  <a:schemeClr val="tx1"/>
                </a:solidFill>
                <a:latin typeface="Courier" charset="0"/>
                <a:sym typeface="Courier" charset="0"/>
              </a:rPr>
              <a:t>  Known via "bgp 4323", distance 200, metric 0</a:t>
            </a:r>
          </a:p>
          <a:p>
            <a:pPr marL="39688" algn="l"/>
            <a:r>
              <a:rPr lang="en-US" altLang="en-US" sz="1400">
                <a:solidFill>
                  <a:schemeClr val="tx1"/>
                </a:solidFill>
                <a:latin typeface="Courier" charset="0"/>
                <a:sym typeface="Courier" charset="0"/>
              </a:rPr>
              <a:t>  Tag 7018, type internal</a:t>
            </a:r>
          </a:p>
          <a:p>
            <a:pPr marL="39688" algn="l"/>
            <a:r>
              <a:rPr lang="en-US" altLang="en-US" sz="1400">
                <a:solidFill>
                  <a:schemeClr val="tx1"/>
                </a:solidFill>
                <a:latin typeface="Courier" charset="0"/>
                <a:sym typeface="Courier" charset="0"/>
              </a:rPr>
              <a:t>  Last update from 168.215.52.202 5d10h ago</a:t>
            </a:r>
          </a:p>
          <a:p>
            <a:pPr marL="39688" algn="l"/>
            <a:r>
              <a:rPr lang="en-US" altLang="en-US" sz="1400">
                <a:solidFill>
                  <a:schemeClr val="tx1"/>
                </a:solidFill>
                <a:latin typeface="Courier" charset="0"/>
                <a:sym typeface="Courier" charset="0"/>
              </a:rPr>
              <a:t>  Routing Descriptor Blocks:</a:t>
            </a:r>
          </a:p>
          <a:p>
            <a:pPr marL="39688" algn="l"/>
            <a:r>
              <a:rPr lang="en-US" altLang="en-US" sz="1400">
                <a:solidFill>
                  <a:schemeClr val="tx1"/>
                </a:solidFill>
                <a:latin typeface="Courier" charset="0"/>
                <a:sym typeface="Courier" charset="0"/>
              </a:rPr>
              <a:t>  * 168.215.52.202, from 168.215.52.203, 5d10h ago</a:t>
            </a:r>
          </a:p>
          <a:p>
            <a:pPr marL="39688" algn="l"/>
            <a:r>
              <a:rPr lang="en-US" altLang="en-US" sz="1400">
                <a:solidFill>
                  <a:schemeClr val="tx1"/>
                </a:solidFill>
                <a:latin typeface="Courier" charset="0"/>
                <a:sym typeface="Courier" charset="0"/>
              </a:rPr>
              <a:t>      Route metric is 0, traffic share count is 1</a:t>
            </a:r>
          </a:p>
          <a:p>
            <a:pPr marL="39688" algn="l"/>
            <a:r>
              <a:rPr lang="en-US" altLang="en-US" sz="1400">
                <a:solidFill>
                  <a:schemeClr val="tx1"/>
                </a:solidFill>
                <a:latin typeface="Courier" charset="0"/>
                <a:sym typeface="Courier" charset="0"/>
              </a:rPr>
              <a:t>      AS Hops 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route-server&gt;tracert 128.238.2.92</a:t>
            </a:r>
          </a:p>
          <a:p>
            <a:pPr marL="39688" algn="l"/>
            <a:r>
              <a:rPr lang="en-US" altLang="en-US" sz="1400">
                <a:solidFill>
                  <a:schemeClr val="tx1"/>
                </a:solidFill>
                <a:latin typeface="Courier" charset="0"/>
                <a:sym typeface="Courier" charset="0"/>
              </a:rPr>
              <a:t>                   ^</a:t>
            </a:r>
          </a:p>
          <a:p>
            <a:pPr marL="39688" algn="l"/>
            <a:r>
              <a:rPr lang="en-US" altLang="en-US" sz="1400">
                <a:solidFill>
                  <a:schemeClr val="tx1"/>
                </a:solidFill>
                <a:latin typeface="Courier" charset="0"/>
                <a:sym typeface="Courier" charset="0"/>
              </a:rPr>
              <a:t>% Invalid input detected at '^' marker.</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route-server&gt;trace 128.238.2.92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Type escape sequence to abort.</a:t>
            </a:r>
          </a:p>
          <a:p>
            <a:pPr marL="39688" algn="l"/>
            <a:r>
              <a:rPr lang="en-US" altLang="en-US" sz="1400">
                <a:solidFill>
                  <a:schemeClr val="tx1"/>
                </a:solidFill>
                <a:latin typeface="Courier" charset="0"/>
                <a:sym typeface="Courier" charset="0"/>
              </a:rPr>
              <a:t>Tracing the route to duke.poly.edu (128.238.2.92)</a:t>
            </a:r>
          </a:p>
          <a:p>
            <a:pPr marL="39688" algn="l"/>
            <a:endParaRPr lang="en-US" altLang="en-US" sz="1400">
              <a:solidFill>
                <a:schemeClr val="tx1"/>
              </a:solidFill>
              <a:latin typeface="Courier" charset="0"/>
              <a:sym typeface="Courier" charset="0"/>
            </a:endParaRPr>
          </a:p>
          <a:p>
            <a:pPr marL="39688" algn="l"/>
            <a:r>
              <a:rPr lang="en-US" altLang="en-US" sz="1400">
                <a:solidFill>
                  <a:schemeClr val="tx1"/>
                </a:solidFill>
                <a:latin typeface="Courier" charset="0"/>
                <a:sym typeface="Courier" charset="0"/>
              </a:rPr>
              <a:t>  1 ge-0-3-0-514.dnvr.twtelecom.net (66.162.47.57) 0 msec 0 msec 0 msec</a:t>
            </a:r>
          </a:p>
          <a:p>
            <a:pPr marL="39688" algn="l"/>
            <a:r>
              <a:rPr lang="en-US" altLang="en-US" sz="1400">
                <a:solidFill>
                  <a:schemeClr val="tx1"/>
                </a:solidFill>
                <a:latin typeface="Courier" charset="0"/>
                <a:sym typeface="Courier" charset="0"/>
              </a:rPr>
              <a:t>  2 peer-01-so-1-0-0-0.dlfw.twtelecom.net (66.192.246.53) 16 msec 16 msec 16 msec</a:t>
            </a:r>
          </a:p>
          <a:p>
            <a:pPr marL="39688" algn="l"/>
            <a:r>
              <a:rPr lang="en-US" altLang="en-US" sz="1400">
                <a:solidFill>
                  <a:schemeClr val="tx1"/>
                </a:solidFill>
                <a:latin typeface="Courier" charset="0"/>
                <a:sym typeface="Courier" charset="0"/>
              </a:rPr>
              <a:t>  3 cr2.dlstx.ip.att.net (12.122.138.18) [AS 7018] 52 msec 56 msec 52 msec</a:t>
            </a:r>
          </a:p>
          <a:p>
            <a:pPr marL="39688" algn="l"/>
            <a:r>
              <a:rPr lang="en-US" altLang="en-US" sz="1400">
                <a:solidFill>
                  <a:schemeClr val="tx1"/>
                </a:solidFill>
                <a:latin typeface="Courier" charset="0"/>
                <a:sym typeface="Courier" charset="0"/>
              </a:rPr>
              <a:t>  4 cr1.attga.ip.att.net (12.122.28.173) [AS 7018] 56 msec 52 msec 56 msec</a:t>
            </a:r>
          </a:p>
          <a:p>
            <a:pPr marL="39688" algn="l"/>
            <a:r>
              <a:rPr lang="en-US" altLang="en-US" sz="1400">
                <a:solidFill>
                  <a:schemeClr val="tx1"/>
                </a:solidFill>
                <a:latin typeface="Courier" charset="0"/>
                <a:sym typeface="Courier" charset="0"/>
              </a:rPr>
              <a:t>  5 cr2.wswdc.ip.att.net (12.122.1.174) [AS 7018] 56 msec 56 msec 56 msec</a:t>
            </a:r>
          </a:p>
          <a:p>
            <a:pPr marL="39688" algn="l"/>
            <a:r>
              <a:rPr lang="en-US" altLang="en-US" sz="1400">
                <a:solidFill>
                  <a:schemeClr val="tx1"/>
                </a:solidFill>
                <a:latin typeface="Courier" charset="0"/>
                <a:sym typeface="Courier" charset="0"/>
              </a:rPr>
              <a:t>  6 cr2.n54ny.ip.att.net (12.122.3.37) [AS 7018] 56 msec 56 msec 56 msec</a:t>
            </a:r>
          </a:p>
          <a:p>
            <a:pPr marL="39688" algn="l"/>
            <a:r>
              <a:rPr lang="en-US" altLang="en-US" sz="1400">
                <a:solidFill>
                  <a:schemeClr val="tx1"/>
                </a:solidFill>
                <a:latin typeface="Courier" charset="0"/>
                <a:sym typeface="Courier" charset="0"/>
              </a:rPr>
              <a:t>  7 gar2.nylny.ip.att.net (12.122.130.49) [AS 7018] 52 msec 56 msec 52 msec</a:t>
            </a:r>
          </a:p>
          <a:p>
            <a:pPr marL="39688" algn="l"/>
            <a:r>
              <a:rPr lang="en-US" altLang="en-US" sz="1400">
                <a:solidFill>
                  <a:schemeClr val="tx1"/>
                </a:solidFill>
                <a:latin typeface="Courier" charset="0"/>
                <a:sym typeface="Courier" charset="0"/>
              </a:rPr>
              <a:t>  8 12.116.102.22 [AS 7018] 60 msec 56 msec 56 msec</a:t>
            </a:r>
          </a:p>
          <a:p>
            <a:pPr marL="39688" algn="l"/>
            <a:r>
              <a:rPr lang="en-US" altLang="en-US" sz="1400">
                <a:solidFill>
                  <a:schemeClr val="tx1"/>
                </a:solidFill>
                <a:latin typeface="Courier" charset="0"/>
                <a:sym typeface="Courier" charset="0"/>
              </a:rPr>
              <a:t>  9 42ce7023.unknown.oainc.net (66.206.112.35) [AS 23329] 156 msec 56 msec 56 msec</a:t>
            </a:r>
          </a:p>
          <a:p>
            <a:pPr marL="39688" algn="l"/>
            <a:r>
              <a:rPr lang="en-US" altLang="en-US" sz="1400">
                <a:solidFill>
                  <a:schemeClr val="tx1"/>
                </a:solidFill>
                <a:latin typeface="Courier" charset="0"/>
                <a:sym typeface="Courier" charset="0"/>
              </a:rPr>
              <a:t> 10 65.77.177.90 [AS 23329] 56 msec 56 msec 60 msec</a:t>
            </a:r>
          </a:p>
          <a:p>
            <a:pPr marL="39688" algn="l"/>
            <a:r>
              <a:rPr lang="en-US" altLang="en-US" sz="1400">
                <a:solidFill>
                  <a:schemeClr val="tx1"/>
                </a:solidFill>
                <a:latin typeface="Courier" charset="0"/>
                <a:sym typeface="Courier" charset="0"/>
              </a:rPr>
              <a:t> 11 duke.poly.edu (128.238.2.92) [AS 23329] 60 msec 60 msec 60 msec</a:t>
            </a:r>
          </a:p>
          <a:p>
            <a:pPr marL="39688" algn="l"/>
            <a:r>
              <a:rPr lang="en-US" altLang="en-US" sz="1400">
                <a:solidFill>
                  <a:schemeClr val="tx1"/>
                </a:solidFill>
                <a:latin typeface="Courier" charset="0"/>
                <a:sym typeface="Courier" charset="0"/>
              </a:rPr>
              <a:t> 12 duke.poly.edu (128.238.2.92) [AS 23329] 60 msec 60 msec 60 msec </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38</a:t>
            </a:fld>
            <a:endParaRPr lang="en-US" altLang="en-US" sz="1200" dirty="0">
              <a:solidFill>
                <a:schemeClr val="tx1"/>
              </a:solidFill>
            </a:endParaRPr>
          </a:p>
        </p:txBody>
      </p:sp>
    </p:spTree>
  </p:cSld>
  <p:clrMapOvr>
    <a:masterClrMapping/>
  </p:clrMapOvr>
  <p:transitio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3011"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Shodan</a:t>
            </a:r>
            <a:endParaRPr lang="en-US" altLang="en-US" sz="3200" i="0">
              <a:latin typeface="Arial" pitchFamily="34" charset="0"/>
              <a:sym typeface="Arial" pitchFamily="34" charset="0"/>
            </a:endParaRPr>
          </a:p>
        </p:txBody>
      </p:sp>
      <p:pic>
        <p:nvPicPr>
          <p:cNvPr id="43013" name="Picture 8"/>
          <p:cNvPicPr>
            <a:picLocks noChangeAspect="1"/>
          </p:cNvPicPr>
          <p:nvPr/>
        </p:nvPicPr>
        <p:blipFill>
          <a:blip r:embed="rId3"/>
          <a:srcRect/>
          <a:stretch>
            <a:fillRect/>
          </a:stretch>
        </p:blipFill>
        <p:spPr bwMode="auto">
          <a:xfrm>
            <a:off x="177800" y="2209800"/>
            <a:ext cx="12715875" cy="71151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39</a:t>
            </a:fld>
            <a:endParaRPr lang="en-US" altLang="en-US" sz="1200" dirty="0">
              <a:solidFill>
                <a:schemeClr val="tx1"/>
              </a:solidFill>
            </a:endParaRPr>
          </a:p>
        </p:txBody>
      </p:sp>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126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Lesson Objectives</a:t>
            </a:r>
            <a:endParaRPr lang="en-US" altLang="en-US" sz="3200" i="0" dirty="0">
              <a:latin typeface="Arial" pitchFamily="34" charset="0"/>
              <a:sym typeface="Arial" pitchFamily="34" charset="0"/>
            </a:endParaRPr>
          </a:p>
        </p:txBody>
      </p:sp>
      <p:sp>
        <p:nvSpPr>
          <p:cNvPr id="11268" name="Rectangle 5"/>
          <p:cNvSpPr>
            <a:spLocks noGrp="1" noChangeArrowheads="1"/>
          </p:cNvSpPr>
          <p:nvPr>
            <p:ph idx="1"/>
          </p:nvPr>
        </p:nvSpPr>
        <p:spPr bwMode="auto">
          <a:xfrm>
            <a:off x="635000" y="1981200"/>
            <a:ext cx="11703050" cy="6435725"/>
          </a:xfrm>
          <a:noFill/>
          <a:ln>
            <a:miter lim="800000"/>
            <a:headEnd/>
            <a:tailEnd/>
          </a:ln>
        </p:spPr>
        <p:txBody>
          <a:bodyPr wrap="square" lIns="91440" tIns="45720" rIns="91440" bIns="45720" numCol="1" anchor="t" anchorCtr="0" compatLnSpc="1">
            <a:prstTxWarp prst="textNoShape">
              <a:avLst/>
            </a:prstTxWarp>
            <a:normAutofit fontScale="92500"/>
          </a:bodyPr>
          <a:lstStyle/>
          <a:p>
            <a:pPr marL="571500" indent="-571500" algn="l" eaLnBrk="1" hangingPunct="1">
              <a:buFontTx/>
              <a:buChar char="•"/>
            </a:pPr>
            <a:r>
              <a:rPr lang="en-US" altLang="en-US" dirty="0">
                <a:latin typeface="Arial" pitchFamily="34" charset="0"/>
                <a:sym typeface="Arial" pitchFamily="34" charset="0"/>
              </a:rPr>
              <a:t>Understand the six steps of the Network Reconnaissance</a:t>
            </a:r>
          </a:p>
          <a:p>
            <a:pPr marL="571500" indent="-571500" algn="l" eaLnBrk="1" hangingPunct="1">
              <a:buFontTx/>
              <a:buChar char="•"/>
            </a:pPr>
            <a:r>
              <a:rPr lang="en-US" altLang="en-US" dirty="0">
                <a:latin typeface="Arial" pitchFamily="34" charset="0"/>
                <a:sym typeface="Arial" pitchFamily="34" charset="0"/>
              </a:rPr>
              <a:t>Enumerate and describe methods, both technical and non-technical, to collect information from public sources</a:t>
            </a:r>
          </a:p>
          <a:p>
            <a:pPr marL="571500" indent="-571500" algn="l" eaLnBrk="1" hangingPunct="1">
              <a:buFontTx/>
              <a:buChar char="•"/>
            </a:pPr>
            <a:r>
              <a:rPr lang="en-US" altLang="en-US" dirty="0">
                <a:latin typeface="Arial" pitchFamily="34" charset="0"/>
                <a:sym typeface="Arial" pitchFamily="34" charset="0"/>
              </a:rPr>
              <a:t>Understand and apply </a:t>
            </a:r>
            <a:r>
              <a:rPr lang="en-US" altLang="en-US" dirty="0" err="1">
                <a:latin typeface="Arial" pitchFamily="34" charset="0"/>
                <a:sym typeface="Arial" pitchFamily="34" charset="0"/>
              </a:rPr>
              <a:t>whois</a:t>
            </a:r>
            <a:r>
              <a:rPr lang="en-US" altLang="en-US" dirty="0">
                <a:latin typeface="Arial" pitchFamily="34" charset="0"/>
                <a:sym typeface="Arial" pitchFamily="34" charset="0"/>
              </a:rPr>
              <a:t> and DNS Reconnaissance methods, including how DNS works (DNS Zone Transfers and DNS Brute Forcing, and Split DNS)</a:t>
            </a:r>
          </a:p>
          <a:p>
            <a:pPr marL="571500" indent="-571500" algn="l" eaLnBrk="1" hangingPunct="1">
              <a:buFontTx/>
              <a:buChar char="•"/>
            </a:pPr>
            <a:r>
              <a:rPr lang="en-US" altLang="en-US" dirty="0">
                <a:latin typeface="Arial" pitchFamily="34" charset="0"/>
                <a:sym typeface="Arial" pitchFamily="34" charset="0"/>
              </a:rPr>
              <a:t>Understand the fields in a IP, TCP, UDP, and ICMP header</a:t>
            </a:r>
          </a:p>
          <a:p>
            <a:pPr marL="571500" indent="-571500" algn="l" eaLnBrk="1" hangingPunct="1">
              <a:buFontTx/>
              <a:buChar char="•"/>
            </a:pPr>
            <a:r>
              <a:rPr lang="en-US" altLang="en-US" dirty="0">
                <a:latin typeface="Arial" pitchFamily="34" charset="0"/>
                <a:sym typeface="Arial" pitchFamily="34" charset="0"/>
              </a:rPr>
              <a:t>Describe the method and possible responses for port scanning with TCP and UDP packets</a:t>
            </a:r>
          </a:p>
          <a:p>
            <a:pPr marL="571500" indent="-571500" algn="l" eaLnBrk="1" hangingPunct="1">
              <a:buFontTx/>
              <a:buChar char="•"/>
            </a:pPr>
            <a:r>
              <a:rPr lang="en-US" altLang="en-US" dirty="0">
                <a:latin typeface="Arial" pitchFamily="34" charset="0"/>
                <a:sym typeface="Arial" pitchFamily="34" charset="0"/>
              </a:rPr>
              <a:t>Describe all </a:t>
            </a:r>
            <a:r>
              <a:rPr lang="en-US" altLang="en-US" dirty="0" err="1">
                <a:latin typeface="Arial" pitchFamily="34" charset="0"/>
                <a:sym typeface="Arial" pitchFamily="34" charset="0"/>
              </a:rPr>
              <a:t>nmap</a:t>
            </a:r>
            <a:r>
              <a:rPr lang="en-US" altLang="en-US" dirty="0">
                <a:latin typeface="Arial" pitchFamily="34" charset="0"/>
                <a:sym typeface="Arial" pitchFamily="34" charset="0"/>
              </a:rPr>
              <a:t> scan types, purposes, and advantages and disadvantages of each type</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a:t>
            </a:fld>
            <a:endParaRPr lang="en-US" altLang="en-US" sz="1200" dirty="0">
              <a:solidFill>
                <a:schemeClr val="tx1"/>
              </a:solidFill>
            </a:endParaRPr>
          </a:p>
        </p:txBody>
      </p:sp>
    </p:spTree>
    <p:extLst>
      <p:ext uri="{BB962C8B-B14F-4D97-AF65-F5344CB8AC3E}">
        <p14:creationId xmlns:p14="http://schemas.microsoft.com/office/powerpoint/2010/main" val="655107882"/>
      </p:ext>
    </p:extLst>
  </p:cSld>
  <p:clrMapOvr>
    <a:masterClrMapping/>
  </p:clrMapOvr>
  <p:transition spd="med">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4035" name="Rectangle 4"/>
          <p:cNvSpPr>
            <a:spLocks noGrp="1" noChangeArrowheads="1"/>
          </p:cNvSpPr>
          <p:nvPr>
            <p:ph type="title"/>
          </p:nvPr>
        </p:nvSpPr>
        <p:spPr bwMode="auto">
          <a:xfrm>
            <a:off x="1016000" y="3276600"/>
            <a:ext cx="11055350" cy="1295400"/>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5400" b="1" dirty="0">
                <a:latin typeface="Arial" pitchFamily="34" charset="0"/>
                <a:cs typeface="Arial" pitchFamily="34" charset="0"/>
                <a:sym typeface="Arial" pitchFamily="34" charset="0"/>
              </a:rPr>
              <a:t>3- Host Discovery</a:t>
            </a:r>
            <a:endParaRPr lang="en-US" altLang="en-US" sz="5400" b="1"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40</a:t>
            </a:fld>
            <a:endParaRPr lang="en-US" altLang="en-US" sz="1200" dirty="0">
              <a:solidFill>
                <a:schemeClr val="tx1"/>
              </a:solidFill>
            </a:endParaRPr>
          </a:p>
        </p:txBody>
      </p:sp>
    </p:spTree>
  </p:cSld>
  <p:clrMapOvr>
    <a:masterClrMapping/>
  </p:clrMapOvr>
  <p:transition spd="med">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5059"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Ping Sweep – IP Scanner</a:t>
            </a:r>
          </a:p>
        </p:txBody>
      </p:sp>
      <p:pic>
        <p:nvPicPr>
          <p:cNvPr id="45061" name="Picture 6"/>
          <p:cNvPicPr>
            <a:picLocks noChangeArrowheads="1"/>
          </p:cNvPicPr>
          <p:nvPr/>
        </p:nvPicPr>
        <p:blipFill>
          <a:blip r:embed="rId2"/>
          <a:srcRect/>
          <a:stretch>
            <a:fillRect/>
          </a:stretch>
        </p:blipFill>
        <p:spPr bwMode="auto">
          <a:xfrm>
            <a:off x="1397000" y="2133600"/>
            <a:ext cx="10058400" cy="672147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41</a:t>
            </a:fld>
            <a:endParaRPr lang="en-US" altLang="en-US" sz="1200" dirty="0">
              <a:solidFill>
                <a:schemeClr val="tx1"/>
              </a:solidFill>
            </a:endParaRPr>
          </a:p>
        </p:txBody>
      </p:sp>
    </p:spTree>
  </p:cSld>
  <p:clrMapOvr>
    <a:masterClrMapping/>
  </p:clrMapOvr>
  <p:transition spd="med">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6084" name="Title 6"/>
          <p:cNvSpPr>
            <a:spLocks noGrp="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3200" i="0">
                <a:latin typeface="Arial" pitchFamily="34" charset="0"/>
                <a:cs typeface="Arial" pitchFamily="34" charset="0"/>
              </a:rPr>
              <a:t>DNS Zone Transfer</a:t>
            </a:r>
          </a:p>
        </p:txBody>
      </p:sp>
      <p:sp>
        <p:nvSpPr>
          <p:cNvPr id="46085" name="Rectangle 7"/>
          <p:cNvSpPr>
            <a:spLocks noChangeArrowheads="1"/>
          </p:cNvSpPr>
          <p:nvPr/>
        </p:nvSpPr>
        <p:spPr bwMode="auto">
          <a:xfrm>
            <a:off x="787400" y="3462337"/>
            <a:ext cx="11277600" cy="6062663"/>
          </a:xfrm>
          <a:prstGeom prst="rect">
            <a:avLst/>
          </a:prstGeom>
          <a:noFill/>
          <a:ln w="9525">
            <a:noFill/>
            <a:miter lim="800000"/>
            <a:headEnd/>
            <a:tailEnd/>
          </a:ln>
        </p:spPr>
        <p:txBody>
          <a:bodyPr>
            <a:spAutoFit/>
          </a:bodyPr>
          <a:lstStyle/>
          <a:p>
            <a:pPr lvl="1" algn="l">
              <a:buClr>
                <a:srgbClr val="2D2D8A"/>
              </a:buClr>
              <a:buFont typeface="Arial" pitchFamily="34" charset="0"/>
              <a:buChar char="•"/>
            </a:pPr>
            <a:r>
              <a:rPr lang="en-US" altLang="en-US" sz="2800" dirty="0">
                <a:latin typeface="Arial" pitchFamily="34" charset="0"/>
                <a:cs typeface="Arial" pitchFamily="34" charset="0"/>
              </a:rPr>
              <a:t>On Linux systems dig can be used to perform a zone transfer from a DNS server.   </a:t>
            </a:r>
          </a:p>
          <a:p>
            <a:pPr lvl="1" algn="l">
              <a:buClr>
                <a:srgbClr val="2D2D8A"/>
              </a:buClr>
              <a:buFont typeface="Arial" pitchFamily="34" charset="0"/>
              <a:buChar char="•"/>
            </a:pPr>
            <a:r>
              <a:rPr lang="en-US" altLang="en-US" sz="2800" dirty="0">
                <a:latin typeface="Arial" pitchFamily="34" charset="0"/>
                <a:cs typeface="Arial" pitchFamily="34" charset="0"/>
              </a:rPr>
              <a:t>Very useful in recon and identifying targets.</a:t>
            </a:r>
          </a:p>
          <a:p>
            <a:pPr lvl="1" algn="l">
              <a:buClr>
                <a:srgbClr val="2D2D8A"/>
              </a:buClr>
              <a:buFont typeface="Arial" pitchFamily="34" charset="0"/>
              <a:buChar char="•"/>
            </a:pPr>
            <a:r>
              <a:rPr lang="en-US" altLang="en-US" sz="2800" dirty="0">
                <a:latin typeface="Courier" charset="0"/>
              </a:rPr>
              <a:t>dig @[</a:t>
            </a:r>
            <a:r>
              <a:rPr lang="en-US" altLang="en-US" sz="2800" dirty="0" err="1">
                <a:latin typeface="Courier" charset="0"/>
              </a:rPr>
              <a:t>DNS_server_IP</a:t>
            </a:r>
            <a:r>
              <a:rPr lang="en-US" altLang="en-US" sz="2800" dirty="0">
                <a:latin typeface="Courier" charset="0"/>
              </a:rPr>
              <a:t>] {</a:t>
            </a:r>
            <a:r>
              <a:rPr lang="en-US" altLang="en-US" sz="2800" dirty="0" err="1">
                <a:latin typeface="Courier" charset="0"/>
              </a:rPr>
              <a:t>target_domain</a:t>
            </a:r>
            <a:r>
              <a:rPr lang="en-US" altLang="en-US" sz="2800" dirty="0">
                <a:latin typeface="Courier" charset="0"/>
              </a:rPr>
              <a:t>] –t AXFR</a:t>
            </a:r>
          </a:p>
          <a:p>
            <a:pPr lvl="1" algn="l">
              <a:buClr>
                <a:srgbClr val="2D2D8A"/>
              </a:buClr>
              <a:buFont typeface="Arial" pitchFamily="34" charset="0"/>
              <a:buChar char="•"/>
            </a:pPr>
            <a:endParaRPr lang="en-US" altLang="en-US" sz="1200" dirty="0">
              <a:latin typeface="Courier" charset="0"/>
            </a:endParaRPr>
          </a:p>
          <a:p>
            <a:pPr lvl="1" algn="l">
              <a:buClr>
                <a:srgbClr val="2D2D8A"/>
              </a:buClr>
              <a:buFont typeface="Arial" pitchFamily="34" charset="0"/>
              <a:buChar char="•"/>
            </a:pPr>
            <a:r>
              <a:rPr lang="en-US" altLang="en-US" sz="1200" dirty="0" err="1">
                <a:latin typeface="Courier" charset="0"/>
              </a:rPr>
              <a:t>kobrien@ubuntu-vm</a:t>
            </a:r>
            <a:r>
              <a:rPr lang="en-US" altLang="en-US" sz="1200" dirty="0">
                <a:latin typeface="Courier" charset="0"/>
              </a:rPr>
              <a:t>:~$ dig @10.1.1.3 example.org-t AXFR</a:t>
            </a:r>
          </a:p>
          <a:p>
            <a:pPr lvl="1" algn="l">
              <a:buClr>
                <a:srgbClr val="2D2D8A"/>
              </a:buClr>
              <a:buFont typeface="Arial" pitchFamily="34" charset="0"/>
              <a:buChar char="•"/>
            </a:pPr>
            <a:endParaRPr lang="en-US" altLang="en-US" sz="1200" dirty="0">
              <a:latin typeface="Courier" charset="0"/>
            </a:endParaRPr>
          </a:p>
          <a:p>
            <a:pPr lvl="1" algn="l">
              <a:buClr>
                <a:srgbClr val="2D2D8A"/>
              </a:buClr>
              <a:buFont typeface="Arial" pitchFamily="34" charset="0"/>
              <a:buChar char="•"/>
            </a:pPr>
            <a:r>
              <a:rPr lang="en-US" altLang="en-US" sz="1200" dirty="0">
                <a:latin typeface="Courier" charset="0"/>
              </a:rPr>
              <a:t>; &lt;&lt;&gt;&gt; </a:t>
            </a:r>
            <a:r>
              <a:rPr lang="en-US" altLang="en-US" sz="1200" dirty="0" err="1">
                <a:latin typeface="Courier" charset="0"/>
              </a:rPr>
              <a:t>DiG</a:t>
            </a:r>
            <a:r>
              <a:rPr lang="en-US" altLang="en-US" sz="1200" dirty="0">
                <a:latin typeface="Courier" charset="0"/>
              </a:rPr>
              <a:t> 9.6.1-P2 &lt;&lt;&gt;&gt; @10.1.1.3 example.org -t AXFR</a:t>
            </a:r>
          </a:p>
          <a:p>
            <a:pPr lvl="1" algn="l">
              <a:buClr>
                <a:srgbClr val="2D2D8A"/>
              </a:buClr>
              <a:buFont typeface="Arial" pitchFamily="34" charset="0"/>
              <a:buChar char="•"/>
            </a:pPr>
            <a:r>
              <a:rPr lang="en-US" altLang="en-US" sz="1200" dirty="0">
                <a:latin typeface="Courier" charset="0"/>
              </a:rPr>
              <a:t>; (1 server found)</a:t>
            </a:r>
          </a:p>
          <a:p>
            <a:pPr lvl="1" algn="l">
              <a:buClr>
                <a:srgbClr val="2D2D8A"/>
              </a:buClr>
              <a:buFont typeface="Arial" pitchFamily="34" charset="0"/>
              <a:buChar char="•"/>
            </a:pPr>
            <a:r>
              <a:rPr lang="en-US" altLang="en-US" sz="1200" dirty="0">
                <a:latin typeface="Courier" charset="0"/>
              </a:rPr>
              <a:t>;; global options: +</a:t>
            </a:r>
            <a:r>
              <a:rPr lang="en-US" altLang="en-US" sz="1200" dirty="0" err="1">
                <a:latin typeface="Courier" charset="0"/>
              </a:rPr>
              <a:t>cmd</a:t>
            </a:r>
            <a:endParaRPr lang="en-US" altLang="en-US" sz="1200" dirty="0">
              <a:latin typeface="Courier" charset="0"/>
            </a:endParaRPr>
          </a:p>
          <a:p>
            <a:pPr lvl="1" algn="l">
              <a:buClr>
                <a:srgbClr val="2D2D8A"/>
              </a:buClr>
              <a:buFont typeface="Arial" pitchFamily="34" charset="0"/>
              <a:buChar char="•"/>
            </a:pPr>
            <a:r>
              <a:rPr lang="en-US" altLang="en-US" sz="1200" dirty="0">
                <a:latin typeface="Courier" charset="0"/>
              </a:rPr>
              <a:t>example.org.		38400	IN	SOA	ns.example.org.example.org. admin.example.org.example.org. 2008090354 10800 3600 604800 86400</a:t>
            </a:r>
          </a:p>
          <a:p>
            <a:pPr lvl="1" algn="l">
              <a:buClr>
                <a:srgbClr val="2D2D8A"/>
              </a:buClr>
              <a:buFont typeface="Arial" pitchFamily="34" charset="0"/>
              <a:buChar char="•"/>
            </a:pPr>
            <a:r>
              <a:rPr lang="en-US" altLang="en-US" sz="1200" dirty="0">
                <a:latin typeface="Courier" charset="0"/>
              </a:rPr>
              <a:t>example.org.		38400	IN	NS	ns.example.org.</a:t>
            </a:r>
          </a:p>
          <a:p>
            <a:pPr lvl="1" algn="l">
              <a:buClr>
                <a:srgbClr val="2D2D8A"/>
              </a:buClr>
              <a:buFont typeface="Arial" pitchFamily="34" charset="0"/>
              <a:buChar char="•"/>
            </a:pPr>
            <a:r>
              <a:rPr lang="en-US" altLang="en-US" sz="1200" dirty="0">
                <a:latin typeface="Courier" charset="0"/>
              </a:rPr>
              <a:t>smtp.example.org.	38400	IN	CNAME	winserver.example.org.</a:t>
            </a:r>
          </a:p>
          <a:p>
            <a:pPr lvl="1" algn="l">
              <a:buClr>
                <a:srgbClr val="2D2D8A"/>
              </a:buClr>
              <a:buFont typeface="Arial" pitchFamily="34" charset="0"/>
              <a:buChar char="•"/>
            </a:pPr>
            <a:r>
              <a:rPr lang="en-US" altLang="en-US" sz="1200" dirty="0">
                <a:latin typeface="Courier" charset="0"/>
              </a:rPr>
              <a:t>switch.example.org.	38400	IN	A	10.1.1.2</a:t>
            </a:r>
          </a:p>
          <a:p>
            <a:pPr lvl="1" algn="l">
              <a:buClr>
                <a:srgbClr val="2D2D8A"/>
              </a:buClr>
              <a:buFont typeface="Arial" pitchFamily="34" charset="0"/>
              <a:buChar char="•"/>
            </a:pPr>
            <a:r>
              <a:rPr lang="en-US" altLang="en-US" sz="1200" dirty="0">
                <a:latin typeface="Courier" charset="0"/>
              </a:rPr>
              <a:t>linuxserv.example.org.	38400	IN	A	10.1.1.67</a:t>
            </a:r>
          </a:p>
          <a:p>
            <a:pPr lvl="1" algn="l">
              <a:buClr>
                <a:srgbClr val="2D2D8A"/>
              </a:buClr>
              <a:buFont typeface="Arial" pitchFamily="34" charset="0"/>
              <a:buChar char="•"/>
            </a:pPr>
            <a:r>
              <a:rPr lang="en-US" altLang="en-US" sz="1200" dirty="0">
                <a:latin typeface="Courier" charset="0"/>
              </a:rPr>
              <a:t>vmware.example.org.	38400	IN	A	10.1.1.25</a:t>
            </a:r>
          </a:p>
          <a:p>
            <a:pPr lvl="1" algn="l">
              <a:buClr>
                <a:srgbClr val="2D2D8A"/>
              </a:buClr>
              <a:buFont typeface="Arial" pitchFamily="34" charset="0"/>
              <a:buChar char="•"/>
            </a:pPr>
            <a:r>
              <a:rPr lang="en-US" altLang="en-US" sz="1200" dirty="0">
                <a:latin typeface="Courier" charset="0"/>
              </a:rPr>
              <a:t>winserver.example.org. 38400	IN	A	10.1.1.26</a:t>
            </a:r>
          </a:p>
          <a:p>
            <a:pPr lvl="1" algn="l">
              <a:buClr>
                <a:srgbClr val="2D2D8A"/>
              </a:buClr>
              <a:buFont typeface="Arial" pitchFamily="34" charset="0"/>
              <a:buChar char="•"/>
            </a:pPr>
            <a:r>
              <a:rPr lang="en-US" altLang="en-US" sz="1200" dirty="0">
                <a:latin typeface="Courier" charset="0"/>
              </a:rPr>
              <a:t>winserver-ca.example.org. 38400 IN	CNAME	winserver.example.org.</a:t>
            </a:r>
          </a:p>
          <a:p>
            <a:pPr lvl="1" algn="l">
              <a:buClr>
                <a:srgbClr val="2D2D8A"/>
              </a:buClr>
              <a:buFont typeface="Arial" pitchFamily="34" charset="0"/>
              <a:buChar char="•"/>
            </a:pPr>
            <a:r>
              <a:rPr lang="en-US" altLang="en-US" sz="1200" dirty="0">
                <a:latin typeface="Courier" charset="0"/>
              </a:rPr>
              <a:t>wireless.example.org. 38400	IN	A	10.1.1.14</a:t>
            </a:r>
          </a:p>
          <a:p>
            <a:pPr lvl="1" algn="l">
              <a:buClr>
                <a:srgbClr val="2D2D8A"/>
              </a:buClr>
              <a:buFont typeface="Arial" pitchFamily="34" charset="0"/>
              <a:buChar char="•"/>
            </a:pPr>
            <a:r>
              <a:rPr lang="en-US" altLang="en-US" sz="1200" dirty="0">
                <a:latin typeface="Courier" charset="0"/>
              </a:rPr>
              <a:t>example.org.		38400	IN	SOA	ns.example.org.example.org. admin.example.org.example.org. 2008090354 10800 3600 604800 86400</a:t>
            </a:r>
          </a:p>
          <a:p>
            <a:pPr lvl="1" algn="l">
              <a:buClr>
                <a:srgbClr val="2D2D8A"/>
              </a:buClr>
              <a:buFont typeface="Arial" pitchFamily="34" charset="0"/>
              <a:buChar char="•"/>
            </a:pPr>
            <a:r>
              <a:rPr lang="en-US" altLang="en-US" sz="1200" dirty="0">
                <a:latin typeface="Courier" charset="0"/>
              </a:rPr>
              <a:t>;; Query time: 18 </a:t>
            </a:r>
            <a:r>
              <a:rPr lang="en-US" altLang="en-US" sz="1200" dirty="0" err="1">
                <a:latin typeface="Courier" charset="0"/>
              </a:rPr>
              <a:t>msec</a:t>
            </a:r>
            <a:endParaRPr lang="en-US" altLang="en-US" sz="1200" dirty="0">
              <a:latin typeface="Courier" charset="0"/>
            </a:endParaRPr>
          </a:p>
          <a:p>
            <a:pPr lvl="1" algn="l">
              <a:buClr>
                <a:srgbClr val="2D2D8A"/>
              </a:buClr>
              <a:buFont typeface="Arial" pitchFamily="34" charset="0"/>
              <a:buChar char="•"/>
            </a:pPr>
            <a:r>
              <a:rPr lang="en-US" altLang="en-US" sz="1200" dirty="0">
                <a:latin typeface="Courier" charset="0"/>
              </a:rPr>
              <a:t>;; SERVER: 10.1.1.3#53(10.1.1.3)</a:t>
            </a:r>
          </a:p>
          <a:p>
            <a:pPr lvl="1" algn="l">
              <a:buClr>
                <a:srgbClr val="2D2D8A"/>
              </a:buClr>
              <a:buFont typeface="Arial" pitchFamily="34" charset="0"/>
              <a:buChar char="•"/>
            </a:pPr>
            <a:r>
              <a:rPr lang="en-US" altLang="en-US" sz="1200" dirty="0">
                <a:latin typeface="Courier" charset="0"/>
              </a:rPr>
              <a:t>;; WHEN: Tue Jan 26 10:55:54 2010</a:t>
            </a:r>
          </a:p>
          <a:p>
            <a:pPr lvl="1" algn="l">
              <a:buClr>
                <a:srgbClr val="2D2D8A"/>
              </a:buClr>
              <a:buFont typeface="Arial" pitchFamily="34" charset="0"/>
              <a:buChar char="•"/>
            </a:pPr>
            <a:r>
              <a:rPr lang="en-US" altLang="en-US" sz="1200" dirty="0">
                <a:latin typeface="Courier" charset="0"/>
              </a:rPr>
              <a:t>;; XFR size: 33 records (messages 1, bytes 840)</a:t>
            </a:r>
          </a:p>
          <a:p>
            <a:pPr lvl="1" algn="l">
              <a:buClr>
                <a:srgbClr val="2D2D8A"/>
              </a:buClr>
              <a:buFont typeface="Arial" pitchFamily="34" charset="0"/>
              <a:buChar char="•"/>
            </a:pPr>
            <a:endParaRPr lang="en-US" altLang="en-US" sz="1200" dirty="0">
              <a:latin typeface="Courier"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42</a:t>
            </a:fld>
            <a:endParaRPr lang="en-US" altLang="en-US" sz="1200" dirty="0">
              <a:solidFill>
                <a:schemeClr val="tx1"/>
              </a:solidFill>
            </a:endParaRPr>
          </a:p>
        </p:txBody>
      </p:sp>
      <p:pic>
        <p:nvPicPr>
          <p:cNvPr id="2050" name="Picture 2" descr="ra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1708256"/>
            <a:ext cx="1273175" cy="1273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36172" y="2971941"/>
            <a:ext cx="1766830" cy="400110"/>
          </a:xfrm>
          <a:prstGeom prst="rect">
            <a:avLst/>
          </a:prstGeom>
        </p:spPr>
        <p:txBody>
          <a:bodyPr wrap="none">
            <a:spAutoFit/>
          </a:bodyPr>
          <a:lstStyle/>
          <a:p>
            <a:r>
              <a:rPr lang="en-US" sz="2000" dirty="0">
                <a:latin typeface="Arial" pitchFamily="34" charset="0"/>
                <a:cs typeface="Arial" pitchFamily="34" charset="0"/>
              </a:rPr>
              <a:t>DNS Server 1</a:t>
            </a:r>
            <a:endParaRPr lang="en-US" sz="2000" dirty="0"/>
          </a:p>
        </p:txBody>
      </p:sp>
      <p:pic>
        <p:nvPicPr>
          <p:cNvPr id="9" name="Picture 2" descr="rack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798" y="1708256"/>
            <a:ext cx="1273175" cy="12731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554970" y="2971941"/>
            <a:ext cx="1766830" cy="400110"/>
          </a:xfrm>
          <a:prstGeom prst="rect">
            <a:avLst/>
          </a:prstGeom>
        </p:spPr>
        <p:txBody>
          <a:bodyPr wrap="none">
            <a:spAutoFit/>
          </a:bodyPr>
          <a:lstStyle/>
          <a:p>
            <a:r>
              <a:rPr lang="en-US" sz="2000" dirty="0">
                <a:latin typeface="Arial" pitchFamily="34" charset="0"/>
                <a:cs typeface="Arial" pitchFamily="34" charset="0"/>
              </a:rPr>
              <a:t>DNS Server 2</a:t>
            </a:r>
            <a:endParaRPr lang="en-US" sz="2000" dirty="0"/>
          </a:p>
        </p:txBody>
      </p:sp>
      <p:cxnSp>
        <p:nvCxnSpPr>
          <p:cNvPr id="4" name="Straight Arrow Connector 3"/>
          <p:cNvCxnSpPr/>
          <p:nvPr/>
        </p:nvCxnSpPr>
        <p:spPr bwMode="auto">
          <a:xfrm flipH="1">
            <a:off x="5203002" y="2209800"/>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cxnSp>
        <p:nvCxnSpPr>
          <p:cNvPr id="7" name="Straight Arrow Connector 6"/>
          <p:cNvCxnSpPr/>
          <p:nvPr/>
        </p:nvCxnSpPr>
        <p:spPr bwMode="auto">
          <a:xfrm>
            <a:off x="5203002" y="2743200"/>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5" name="Rectangle 14"/>
          <p:cNvSpPr/>
          <p:nvPr/>
        </p:nvSpPr>
        <p:spPr>
          <a:xfrm>
            <a:off x="5932201" y="1902023"/>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sp>
        <p:nvSpPr>
          <p:cNvPr id="16" name="Rectangle 15"/>
          <p:cNvSpPr/>
          <p:nvPr/>
        </p:nvSpPr>
        <p:spPr>
          <a:xfrm>
            <a:off x="5709547" y="2438400"/>
            <a:ext cx="1296830" cy="307777"/>
          </a:xfrm>
          <a:prstGeom prst="rect">
            <a:avLst/>
          </a:prstGeom>
        </p:spPr>
        <p:txBody>
          <a:bodyPr wrap="none">
            <a:spAutoFit/>
          </a:bodyPr>
          <a:lstStyle/>
          <a:p>
            <a:r>
              <a:rPr lang="en-US" sz="1400" dirty="0">
                <a:latin typeface="Arial" pitchFamily="34" charset="0"/>
                <a:cs typeface="Arial" pitchFamily="34" charset="0"/>
              </a:rPr>
              <a:t>Zone Transfer</a:t>
            </a:r>
            <a:endParaRPr lang="en-US" sz="1400" dirty="0"/>
          </a:p>
        </p:txBody>
      </p:sp>
    </p:spTree>
  </p:cSld>
  <p:clrMapOvr>
    <a:masterClrMapping/>
  </p:clrMapOvr>
  <p:transition spd="med">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7107"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Brute Force Forward DNS</a:t>
            </a:r>
            <a:endParaRPr lang="en-US" altLang="en-US" sz="3200" i="0">
              <a:latin typeface="Arial" pitchFamily="34" charset="0"/>
              <a:sym typeface="Arial" pitchFamily="34" charset="0"/>
            </a:endParaRPr>
          </a:p>
        </p:txBody>
      </p:sp>
      <p:sp>
        <p:nvSpPr>
          <p:cNvPr id="47110" name="Rectangle 7"/>
          <p:cNvSpPr>
            <a:spLocks/>
          </p:cNvSpPr>
          <p:nvPr/>
        </p:nvSpPr>
        <p:spPr bwMode="auto">
          <a:xfrm>
            <a:off x="1624013" y="4191000"/>
            <a:ext cx="9539287" cy="4203700"/>
          </a:xfrm>
          <a:prstGeom prst="rect">
            <a:avLst/>
          </a:prstGeom>
          <a:noFill/>
          <a:ln w="9525">
            <a:noFill/>
            <a:miter lim="800000"/>
            <a:headEnd/>
            <a:tailEnd/>
          </a:ln>
        </p:spPr>
        <p:txBody>
          <a:bodyPr lIns="0" tIns="0" rIns="40639" bIns="0"/>
          <a:lstStyle/>
          <a:p>
            <a:pPr marL="39688" algn="l"/>
            <a:r>
              <a:rPr lang="en-US" altLang="en-US" sz="1400" dirty="0" err="1">
                <a:solidFill>
                  <a:schemeClr val="tx1"/>
                </a:solidFill>
                <a:latin typeface="Courier" charset="0"/>
                <a:sym typeface="Courier" charset="0"/>
              </a:rPr>
              <a:t>bt</a:t>
            </a:r>
            <a:r>
              <a:rPr lang="en-US" altLang="en-US" sz="1400" dirty="0">
                <a:solidFill>
                  <a:schemeClr val="tx1"/>
                </a:solidFill>
                <a:latin typeface="Courier" charset="0"/>
                <a:sym typeface="Courier" charset="0"/>
              </a:rPr>
              <a:t>-netbook:/</a:t>
            </a:r>
            <a:r>
              <a:rPr lang="en-US" altLang="en-US" sz="1400" dirty="0" err="1">
                <a:solidFill>
                  <a:schemeClr val="tx1"/>
                </a:solidFill>
                <a:latin typeface="Courier" charset="0"/>
                <a:sym typeface="Courier" charset="0"/>
              </a:rPr>
              <a:t>pentest</a:t>
            </a:r>
            <a:r>
              <a:rPr lang="en-US" altLang="en-US" sz="1400" dirty="0">
                <a:solidFill>
                  <a:schemeClr val="tx1"/>
                </a:solidFill>
                <a:latin typeface="Courier" charset="0"/>
                <a:sym typeface="Courier" charset="0"/>
              </a:rPr>
              <a:t>/enumeration/</a:t>
            </a:r>
            <a:r>
              <a:rPr lang="en-US" altLang="en-US" sz="1400" dirty="0" err="1">
                <a:solidFill>
                  <a:schemeClr val="tx1"/>
                </a:solidFill>
                <a:latin typeface="Courier" charset="0"/>
                <a:sym typeface="Courier" charset="0"/>
              </a:rPr>
              <a:t>dns</a:t>
            </a:r>
            <a:r>
              <a:rPr lang="en-US" altLang="en-US" sz="1400" dirty="0">
                <a:solidFill>
                  <a:schemeClr val="tx1"/>
                </a:solidFill>
                <a:latin typeface="Courier" charset="0"/>
                <a:sym typeface="Courier" charset="0"/>
              </a:rPr>
              <a:t>/</a:t>
            </a:r>
            <a:r>
              <a:rPr lang="en-US" altLang="en-US" sz="1400" dirty="0" err="1">
                <a:solidFill>
                  <a:schemeClr val="tx1"/>
                </a:solidFill>
                <a:latin typeface="Courier" charset="0"/>
                <a:sym typeface="Courier" charset="0"/>
              </a:rPr>
              <a:t>dnsmap</a:t>
            </a:r>
            <a:r>
              <a:rPr lang="en-US" altLang="en-US" sz="1400" dirty="0">
                <a:solidFill>
                  <a:schemeClr val="tx1"/>
                </a:solidFill>
                <a:latin typeface="Courier" charset="0"/>
                <a:sym typeface="Courier" charset="0"/>
              </a:rPr>
              <a:t># ./</a:t>
            </a:r>
            <a:r>
              <a:rPr lang="en-US" altLang="en-US" sz="1400" dirty="0" err="1">
                <a:solidFill>
                  <a:schemeClr val="tx1"/>
                </a:solidFill>
                <a:latin typeface="Courier" charset="0"/>
                <a:sym typeface="Courier" charset="0"/>
              </a:rPr>
              <a:t>dnsmap</a:t>
            </a:r>
            <a:r>
              <a:rPr lang="en-US" altLang="en-US" sz="1400" dirty="0">
                <a:solidFill>
                  <a:schemeClr val="tx1"/>
                </a:solidFill>
                <a:latin typeface="Courier" charset="0"/>
                <a:sym typeface="Courier" charset="0"/>
              </a:rPr>
              <a:t> example.org</a:t>
            </a:r>
          </a:p>
          <a:p>
            <a:pPr marL="39688" algn="l"/>
            <a:r>
              <a:rPr lang="en-US" altLang="en-US" sz="1400" dirty="0" err="1">
                <a:solidFill>
                  <a:schemeClr val="tx1"/>
                </a:solidFill>
                <a:latin typeface="Courier" charset="0"/>
                <a:sym typeface="Courier" charset="0"/>
              </a:rPr>
              <a:t>dnsmap</a:t>
            </a:r>
            <a:r>
              <a:rPr lang="en-US" altLang="en-US" sz="1400" dirty="0">
                <a:solidFill>
                  <a:schemeClr val="tx1"/>
                </a:solidFill>
                <a:latin typeface="Courier" charset="0"/>
                <a:sym typeface="Courier" charset="0"/>
              </a:rPr>
              <a:t> 0.22.2 - DNS Network Mapper by </a:t>
            </a:r>
            <a:r>
              <a:rPr lang="en-US" altLang="en-US" sz="1400" dirty="0" err="1">
                <a:solidFill>
                  <a:schemeClr val="tx1"/>
                </a:solidFill>
                <a:latin typeface="Courier" charset="0"/>
                <a:sym typeface="Courier" charset="0"/>
              </a:rPr>
              <a:t>pagvac</a:t>
            </a:r>
            <a:r>
              <a:rPr lang="en-US" altLang="en-US" sz="1400" dirty="0">
                <a:solidFill>
                  <a:schemeClr val="tx1"/>
                </a:solidFill>
                <a:latin typeface="Courier" charset="0"/>
                <a:sym typeface="Courier" charset="0"/>
              </a:rPr>
              <a:t> (gnucitizen.org)</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 searching (sub)domains for obrienhome.org using built-in wordlist</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firewall.example.org</a:t>
            </a:r>
          </a:p>
          <a:p>
            <a:pPr marL="39688" algn="l"/>
            <a:r>
              <a:rPr lang="en-US" altLang="en-US" sz="1400" dirty="0">
                <a:solidFill>
                  <a:schemeClr val="tx1"/>
                </a:solidFill>
                <a:latin typeface="Courier" charset="0"/>
                <a:sym typeface="Courier" charset="0"/>
              </a:rPr>
              <a:t>IP address #1: 10.10.10.1</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ftp.example.org</a:t>
            </a:r>
          </a:p>
          <a:p>
            <a:pPr marL="39688" algn="l"/>
            <a:r>
              <a:rPr lang="en-US" altLang="en-US" sz="1400" dirty="0">
                <a:solidFill>
                  <a:schemeClr val="tx1"/>
                </a:solidFill>
                <a:latin typeface="Courier" charset="0"/>
                <a:sym typeface="Courier" charset="0"/>
              </a:rPr>
              <a:t>IP address #1: 10.10.10.3</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ns.example.org</a:t>
            </a:r>
          </a:p>
          <a:p>
            <a:pPr marL="39688" algn="l"/>
            <a:r>
              <a:rPr lang="en-US" altLang="en-US" sz="1400" dirty="0">
                <a:solidFill>
                  <a:schemeClr val="tx1"/>
                </a:solidFill>
                <a:latin typeface="Courier" charset="0"/>
                <a:sym typeface="Courier" charset="0"/>
              </a:rPr>
              <a:t>IP address #1: 10.10.10.3</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smtp.example.org</a:t>
            </a:r>
          </a:p>
          <a:p>
            <a:pPr marL="39688" algn="l"/>
            <a:r>
              <a:rPr lang="en-US" altLang="en-US" sz="1400" dirty="0">
                <a:solidFill>
                  <a:schemeClr val="tx1"/>
                </a:solidFill>
                <a:latin typeface="Courier" charset="0"/>
                <a:sym typeface="Courier" charset="0"/>
              </a:rPr>
              <a:t>IP address #1: 10.10.10.10</a:t>
            </a:r>
          </a:p>
          <a:p>
            <a:pPr marL="39688" algn="l"/>
            <a:endParaRPr lang="en-US" altLang="en-US" sz="1400" dirty="0">
              <a:solidFill>
                <a:schemeClr val="tx1"/>
              </a:solidFill>
              <a:latin typeface="Courier" charset="0"/>
              <a:sym typeface="Courier" charset="0"/>
            </a:endParaRPr>
          </a:p>
          <a:p>
            <a:pPr marL="39688" algn="l"/>
            <a:r>
              <a:rPr lang="en-US" altLang="en-US" sz="1400" dirty="0">
                <a:solidFill>
                  <a:schemeClr val="tx1"/>
                </a:solidFill>
                <a:latin typeface="Courier" charset="0"/>
                <a:sym typeface="Courier" charset="0"/>
              </a:rPr>
              <a:t>vpn.example.org</a:t>
            </a:r>
          </a:p>
          <a:p>
            <a:pPr marL="39688" algn="l"/>
            <a:r>
              <a:rPr lang="en-US" altLang="en-US" sz="1400" dirty="0">
                <a:solidFill>
                  <a:schemeClr val="tx1"/>
                </a:solidFill>
                <a:latin typeface="Courier" charset="0"/>
                <a:sym typeface="Courier" charset="0"/>
              </a:rPr>
              <a:t>IP address #1: 10.10.10.1 </a:t>
            </a: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43</a:t>
            </a:fld>
            <a:endParaRPr lang="en-US" altLang="en-US" sz="1200" dirty="0">
              <a:solidFill>
                <a:schemeClr val="tx1"/>
              </a:solidFill>
            </a:endParaRPr>
          </a:p>
        </p:txBody>
      </p:sp>
      <p:pic>
        <p:nvPicPr>
          <p:cNvPr id="8" name="Picture 2" descr="rack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00" y="2117040"/>
            <a:ext cx="1273175" cy="12731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bwMode="auto">
          <a:xfrm flipH="1">
            <a:off x="5279202" y="2618584"/>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0" name="Rectangle 9"/>
          <p:cNvSpPr/>
          <p:nvPr/>
        </p:nvSpPr>
        <p:spPr>
          <a:xfrm>
            <a:off x="6008401" y="2310807"/>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1" name="Straight Arrow Connector 10"/>
          <p:cNvCxnSpPr/>
          <p:nvPr/>
        </p:nvCxnSpPr>
        <p:spPr bwMode="auto">
          <a:xfrm flipH="1">
            <a:off x="5279202" y="2952216"/>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2" name="Rectangle 11"/>
          <p:cNvSpPr/>
          <p:nvPr/>
        </p:nvSpPr>
        <p:spPr>
          <a:xfrm>
            <a:off x="6008401" y="2644439"/>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3" name="Straight Arrow Connector 12"/>
          <p:cNvCxnSpPr/>
          <p:nvPr/>
        </p:nvCxnSpPr>
        <p:spPr bwMode="auto">
          <a:xfrm flipH="1">
            <a:off x="5279433" y="3233446"/>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4" name="Rectangle 13"/>
          <p:cNvSpPr/>
          <p:nvPr/>
        </p:nvSpPr>
        <p:spPr>
          <a:xfrm>
            <a:off x="6008632" y="2925669"/>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5" name="Straight Arrow Connector 14"/>
          <p:cNvCxnSpPr/>
          <p:nvPr/>
        </p:nvCxnSpPr>
        <p:spPr bwMode="auto">
          <a:xfrm flipH="1">
            <a:off x="5249246" y="2306662"/>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6" name="Rectangle 15"/>
          <p:cNvSpPr/>
          <p:nvPr/>
        </p:nvSpPr>
        <p:spPr>
          <a:xfrm>
            <a:off x="5978445" y="1998885"/>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cxnSp>
        <p:nvCxnSpPr>
          <p:cNvPr id="17" name="Straight Arrow Connector 16"/>
          <p:cNvCxnSpPr/>
          <p:nvPr/>
        </p:nvCxnSpPr>
        <p:spPr bwMode="auto">
          <a:xfrm flipH="1">
            <a:off x="5291902" y="3568920"/>
            <a:ext cx="2277298" cy="0"/>
          </a:xfrm>
          <a:prstGeom prst="straightConnector1">
            <a:avLst/>
          </a:prstGeom>
          <a:solidFill>
            <a:srgbClr val="000000"/>
          </a:solidFill>
          <a:ln w="38100" cap="flat" cmpd="sng" algn="ctr">
            <a:solidFill>
              <a:srgbClr val="000000"/>
            </a:solidFill>
            <a:prstDash val="solid"/>
            <a:round/>
            <a:headEnd type="none" w="med" len="med"/>
            <a:tailEnd type="triangle" w="lg" len="lg"/>
          </a:ln>
          <a:effectLst/>
        </p:spPr>
      </p:cxnSp>
      <p:sp>
        <p:nvSpPr>
          <p:cNvPr id="18" name="Rectangle 17"/>
          <p:cNvSpPr/>
          <p:nvPr/>
        </p:nvSpPr>
        <p:spPr>
          <a:xfrm>
            <a:off x="6021101" y="3261143"/>
            <a:ext cx="851516" cy="307777"/>
          </a:xfrm>
          <a:prstGeom prst="rect">
            <a:avLst/>
          </a:prstGeom>
        </p:spPr>
        <p:txBody>
          <a:bodyPr wrap="none">
            <a:spAutoFit/>
          </a:bodyPr>
          <a:lstStyle/>
          <a:p>
            <a:r>
              <a:rPr lang="en-US" sz="1400" dirty="0">
                <a:latin typeface="Arial" pitchFamily="34" charset="0"/>
                <a:cs typeface="Arial" pitchFamily="34" charset="0"/>
              </a:rPr>
              <a:t>Request</a:t>
            </a:r>
            <a:endParaRPr lang="en-US" sz="1400" dirty="0"/>
          </a:p>
        </p:txBody>
      </p:sp>
      <p:pic>
        <p:nvPicPr>
          <p:cNvPr id="3074" name="Picture 2" descr="Power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605" y="2057400"/>
            <a:ext cx="1605727" cy="14933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584845" y="3355992"/>
            <a:ext cx="1553630" cy="400110"/>
          </a:xfrm>
          <a:prstGeom prst="rect">
            <a:avLst/>
          </a:prstGeom>
        </p:spPr>
        <p:txBody>
          <a:bodyPr wrap="none">
            <a:spAutoFit/>
          </a:bodyPr>
          <a:lstStyle/>
          <a:p>
            <a:r>
              <a:rPr lang="en-US" sz="2000" dirty="0">
                <a:latin typeface="Arial" pitchFamily="34" charset="0"/>
                <a:cs typeface="Arial" pitchFamily="34" charset="0"/>
              </a:rPr>
              <a:t>DNS Server</a:t>
            </a:r>
            <a:endParaRPr lang="en-US" sz="2000" dirty="0"/>
          </a:p>
        </p:txBody>
      </p:sp>
      <p:sp>
        <p:nvSpPr>
          <p:cNvPr id="21" name="Rectangle 20"/>
          <p:cNvSpPr/>
          <p:nvPr/>
        </p:nvSpPr>
        <p:spPr>
          <a:xfrm>
            <a:off x="8120007" y="3531753"/>
            <a:ext cx="1124027" cy="400110"/>
          </a:xfrm>
          <a:prstGeom prst="rect">
            <a:avLst/>
          </a:prstGeom>
        </p:spPr>
        <p:txBody>
          <a:bodyPr wrap="none">
            <a:spAutoFit/>
          </a:bodyPr>
          <a:lstStyle/>
          <a:p>
            <a:r>
              <a:rPr lang="en-US" sz="2000" dirty="0">
                <a:latin typeface="Arial" pitchFamily="34" charset="0"/>
                <a:cs typeface="Arial" pitchFamily="34" charset="0"/>
              </a:rPr>
              <a:t>Attacker</a:t>
            </a:r>
            <a:endParaRPr lang="en-US" sz="2000" dirty="0"/>
          </a:p>
        </p:txBody>
      </p:sp>
    </p:spTree>
  </p:cSld>
  <p:clrMapOvr>
    <a:masterClrMapping/>
  </p:clrMapOvr>
  <p:transition spd="med">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8131"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Split DNS</a:t>
            </a:r>
            <a:endParaRPr lang="en-US" altLang="en-US" sz="3200" i="0">
              <a:latin typeface="Arial" pitchFamily="34" charset="0"/>
              <a:sym typeface="Arial" pitchFamily="34" charset="0"/>
            </a:endParaRPr>
          </a:p>
        </p:txBody>
      </p:sp>
      <p:sp>
        <p:nvSpPr>
          <p:cNvPr id="48132" name="Rectangle 5"/>
          <p:cNvSpPr>
            <a:spLocks noGrp="1" noChangeArrowheads="1"/>
          </p:cNvSpPr>
          <p:nvPr>
            <p:ph idx="1"/>
          </p:nvPr>
        </p:nvSpPr>
        <p:spPr bwMode="auto">
          <a:xfrm>
            <a:off x="571500" y="1968500"/>
            <a:ext cx="12128500" cy="4432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sym typeface="Arial" pitchFamily="34" charset="0"/>
              </a:rPr>
              <a:t>External DNS has info on DMZ servers.</a:t>
            </a:r>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Internal DNS has info on internal servers.  </a:t>
            </a:r>
          </a:p>
          <a:p>
            <a:pPr algn="l" eaLnBrk="1" hangingPunct="1"/>
            <a:r>
              <a:rPr lang="en-US" altLang="en-US">
                <a:latin typeface="Arial" pitchFamily="34" charset="0"/>
                <a:cs typeface="Arial" pitchFamily="34" charset="0"/>
                <a:sym typeface="Arial" pitchFamily="34" charset="0"/>
              </a:rPr>
              <a:t>Prevents leakage of internal DNS information</a:t>
            </a:r>
            <a:endParaRPr lang="en-US" altLang="en-US">
              <a:latin typeface="Arial" pitchFamily="34" charset="0"/>
              <a:sym typeface="Arial" pitchFamily="34" charset="0"/>
            </a:endParaRPr>
          </a:p>
        </p:txBody>
      </p:sp>
      <p:pic>
        <p:nvPicPr>
          <p:cNvPr id="48134" name="Picture 8"/>
          <p:cNvPicPr>
            <a:picLocks noChangeAspect="1"/>
          </p:cNvPicPr>
          <p:nvPr/>
        </p:nvPicPr>
        <p:blipFill>
          <a:blip r:embed="rId2"/>
          <a:srcRect/>
          <a:stretch>
            <a:fillRect/>
          </a:stretch>
        </p:blipFill>
        <p:spPr bwMode="auto">
          <a:xfrm>
            <a:off x="2311400" y="4267200"/>
            <a:ext cx="8788400" cy="40386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44</a:t>
            </a:fld>
            <a:endParaRPr lang="en-US" altLang="en-US" sz="1200" dirty="0">
              <a:solidFill>
                <a:schemeClr val="tx1"/>
              </a:solidFill>
            </a:endParaRPr>
          </a:p>
        </p:txBody>
      </p:sp>
    </p:spTree>
  </p:cSld>
  <p:clrMapOvr>
    <a:masterClrMapping/>
  </p:clrMapOvr>
  <p:transition spd="med">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49155" name="Rectangle 4"/>
          <p:cNvSpPr>
            <a:spLocks noGrp="1" noChangeArrowheads="1"/>
          </p:cNvSpPr>
          <p:nvPr>
            <p:ph type="title"/>
          </p:nvPr>
        </p:nvSpPr>
        <p:spPr bwMode="auto">
          <a:xfrm>
            <a:off x="939800" y="3200400"/>
            <a:ext cx="11055350" cy="2090738"/>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sz="5400" b="1" dirty="0">
                <a:latin typeface="Arial" pitchFamily="34" charset="0"/>
                <a:cs typeface="Arial" pitchFamily="34" charset="0"/>
                <a:sym typeface="Arial" pitchFamily="34" charset="0"/>
              </a:rPr>
              <a:t>4 – Service Discovery</a:t>
            </a:r>
            <a:endParaRPr lang="en-US" altLang="en-US" sz="5400" b="1" dirty="0">
              <a:latin typeface="Arial" pitchFamily="34" charset="0"/>
              <a:ea typeface="ヒラギノ角ゴ ProN W6" charset="-128"/>
              <a:sym typeface="Arial" pitchFamily="34" charset="0"/>
            </a:endParaRP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45</a:t>
            </a:fld>
            <a:endParaRPr lang="en-US" altLang="en-US" sz="1200" dirty="0">
              <a:solidFill>
                <a:schemeClr val="tx1"/>
              </a:solidFill>
            </a:endParaRPr>
          </a:p>
        </p:txBody>
      </p:sp>
    </p:spTree>
  </p:cSld>
  <p:clrMapOvr>
    <a:masterClrMapping/>
  </p:clrMapOvr>
  <p:transition spd="med">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0179"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War Dialing</a:t>
            </a:r>
            <a:endParaRPr lang="en-US" altLang="en-US" sz="3200" i="0">
              <a:latin typeface="Arial" pitchFamily="34" charset="0"/>
              <a:sym typeface="Arial" pitchFamily="34" charset="0"/>
            </a:endParaRPr>
          </a:p>
        </p:txBody>
      </p:sp>
      <p:sp>
        <p:nvSpPr>
          <p:cNvPr id="50180" name="Rectangle 5"/>
          <p:cNvSpPr>
            <a:spLocks noGrp="1" noChangeArrowheads="1"/>
          </p:cNvSpPr>
          <p:nvPr>
            <p:ph idx="1"/>
          </p:nvPr>
        </p:nvSpPr>
        <p:spPr bwMode="auto">
          <a:xfrm>
            <a:off x="571500" y="1968500"/>
            <a:ext cx="12128500" cy="54229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sym typeface="Arial" pitchFamily="34" charset="0"/>
              </a:rPr>
              <a:t>War dialers dial a sequence of phone numbers searching for modems or open PBXs</a:t>
            </a:r>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Modems are still prevalent for remote management of network equipment and infrastructure</a:t>
            </a:r>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Often they are left unprotected</a:t>
            </a:r>
            <a:endParaRPr lang="en-US" altLang="en-US">
              <a:latin typeface="Arial" pitchFamily="34" charset="0"/>
              <a:sym typeface="Arial" pitchFamily="34" charset="0"/>
            </a:endParaRPr>
          </a:p>
        </p:txBody>
      </p:sp>
      <p:pic>
        <p:nvPicPr>
          <p:cNvPr id="50182" name="Picture 7"/>
          <p:cNvPicPr>
            <a:picLocks noChangeArrowheads="1"/>
          </p:cNvPicPr>
          <p:nvPr/>
        </p:nvPicPr>
        <p:blipFill>
          <a:blip r:embed="rId2"/>
          <a:srcRect/>
          <a:stretch>
            <a:fillRect/>
          </a:stretch>
        </p:blipFill>
        <p:spPr bwMode="auto">
          <a:xfrm>
            <a:off x="2692400" y="4953000"/>
            <a:ext cx="7581900" cy="4279900"/>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46</a:t>
            </a:fld>
            <a:endParaRPr lang="en-US" altLang="en-US" sz="1200" dirty="0">
              <a:solidFill>
                <a:schemeClr val="tx1"/>
              </a:solidFill>
            </a:endParaRPr>
          </a:p>
        </p:txBody>
      </p:sp>
    </p:spTree>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222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TCP Control Bits</a:t>
            </a:r>
            <a:endParaRPr lang="en-US" altLang="en-US" sz="3200" i="0">
              <a:latin typeface="Arial" pitchFamily="34" charset="0"/>
              <a:sym typeface="Arial" pitchFamily="34" charset="0"/>
            </a:endParaRPr>
          </a:p>
        </p:txBody>
      </p:sp>
      <p:sp>
        <p:nvSpPr>
          <p:cNvPr id="52228" name="Rectangle 5"/>
          <p:cNvSpPr>
            <a:spLocks noGrp="1" noChangeArrowheads="1"/>
          </p:cNvSpPr>
          <p:nvPr>
            <p:ph idx="1"/>
          </p:nvPr>
        </p:nvSpPr>
        <p:spPr bwMode="auto">
          <a:xfrm>
            <a:off x="571500" y="1968500"/>
            <a:ext cx="12128500" cy="36703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SYN – Synchronize</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ACK – Acknowledgement</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FIN – End a connection</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RESET – Tear down a connection</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URG – Urgent data is included</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PUSH – Data should be pushed through the TCP stack</a:t>
            </a:r>
            <a:endParaRPr lang="en-US" altLang="en-US" sz="3200">
              <a:latin typeface="Arial" pitchFamily="34" charset="0"/>
              <a:sym typeface="Arial" pitchFamily="34" charset="0"/>
            </a:endParaRPr>
          </a:p>
        </p:txBody>
      </p:sp>
      <p:pic>
        <p:nvPicPr>
          <p:cNvPr id="52230" name="Picture 7"/>
          <p:cNvPicPr>
            <a:picLocks noChangeAspect="1"/>
          </p:cNvPicPr>
          <p:nvPr/>
        </p:nvPicPr>
        <p:blipFill>
          <a:blip r:embed="rId2"/>
          <a:srcRect/>
          <a:stretch>
            <a:fillRect/>
          </a:stretch>
        </p:blipFill>
        <p:spPr bwMode="auto">
          <a:xfrm>
            <a:off x="3378200" y="5562600"/>
            <a:ext cx="6451600" cy="3889375"/>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47</a:t>
            </a:fld>
            <a:endParaRPr lang="en-US" altLang="en-US" sz="1200" dirty="0">
              <a:solidFill>
                <a:schemeClr val="tx1"/>
              </a:solidFill>
            </a:endParaRPr>
          </a:p>
        </p:txBody>
      </p:sp>
    </p:spTree>
  </p:cSld>
  <p:clrMapOvr>
    <a:masterClrMapping/>
  </p:clrMapOvr>
  <p:transition spd="med">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1203" name="Rectangle 4"/>
          <p:cNvSpPr>
            <a:spLocks noGrp="1" noChangeArrowheads="1"/>
          </p:cNvSpPr>
          <p:nvPr>
            <p:ph type="title"/>
          </p:nvPr>
        </p:nvSpPr>
        <p:spPr bwMode="auto">
          <a:xfrm>
            <a:off x="635000" y="9906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Port Scanning</a:t>
            </a:r>
            <a:endParaRPr lang="en-US" altLang="en-US" sz="3200" i="0">
              <a:latin typeface="Arial" pitchFamily="34" charset="0"/>
              <a:sym typeface="Arial" pitchFamily="34" charset="0"/>
            </a:endParaRPr>
          </a:p>
        </p:txBody>
      </p:sp>
      <p:sp>
        <p:nvSpPr>
          <p:cNvPr id="51204" name="Rectangle 5"/>
          <p:cNvSpPr>
            <a:spLocks noGrp="1" noChangeArrowheads="1"/>
          </p:cNvSpPr>
          <p:nvPr>
            <p:ph idx="1"/>
          </p:nvPr>
        </p:nvSpPr>
        <p:spPr bwMode="auto">
          <a:xfrm>
            <a:off x="571500" y="1968500"/>
            <a:ext cx="12128500" cy="6032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Port scanners send TCP and UDP packets to various ports to determine if a process is active</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TCP 80 (web server)</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TCP 23 (telnet server)</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UDP 53 (DNS server)</a:t>
            </a:r>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TCP scanning based on 3 way handshake</a:t>
            </a:r>
            <a:endParaRPr lang="en-US" altLang="en-US" sz="3200">
              <a:latin typeface="Arial" pitchFamily="34" charset="0"/>
              <a:sym typeface="Arial" pitchFamily="34" charset="0"/>
            </a:endParaRPr>
          </a:p>
        </p:txBody>
      </p:sp>
      <p:pic>
        <p:nvPicPr>
          <p:cNvPr id="51206" name="Picture 7"/>
          <p:cNvPicPr>
            <a:picLocks noChangeArrowheads="1"/>
          </p:cNvPicPr>
          <p:nvPr/>
        </p:nvPicPr>
        <p:blipFill>
          <a:blip r:embed="rId2"/>
          <a:srcRect/>
          <a:stretch>
            <a:fillRect/>
          </a:stretch>
        </p:blipFill>
        <p:spPr bwMode="auto">
          <a:xfrm>
            <a:off x="3302000" y="5943600"/>
            <a:ext cx="7493000" cy="2757488"/>
          </a:xfrm>
          <a:prstGeom prst="rect">
            <a:avLst/>
          </a:prstGeom>
          <a:noFill/>
          <a:ln w="9525">
            <a:noFill/>
            <a:miter lim="800000"/>
            <a:headEnd/>
            <a:tailEnd/>
          </a:ln>
        </p:spPr>
      </p:pic>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48</a:t>
            </a:fld>
            <a:endParaRPr lang="en-US" altLang="en-US" sz="1200" dirty="0">
              <a:solidFill>
                <a:schemeClr val="tx1"/>
              </a:solidFill>
            </a:endParaRPr>
          </a:p>
        </p:txBody>
      </p:sp>
    </p:spTree>
  </p:cSld>
  <p:clrMapOvr>
    <a:masterClrMapping/>
  </p:clrMapOvr>
  <p:transition spd="med">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3251"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HPING</a:t>
            </a:r>
            <a:endParaRPr lang="en-US" altLang="en-US" sz="3200" i="0">
              <a:latin typeface="Arial" pitchFamily="34" charset="0"/>
              <a:sym typeface="Arial" pitchFamily="34" charset="0"/>
            </a:endParaRPr>
          </a:p>
        </p:txBody>
      </p:sp>
      <p:sp>
        <p:nvSpPr>
          <p:cNvPr id="53252" name="Rectangle 5"/>
          <p:cNvSpPr>
            <a:spLocks noGrp="1" noChangeArrowheads="1"/>
          </p:cNvSpPr>
          <p:nvPr>
            <p:ph idx="1"/>
          </p:nvPr>
        </p:nvSpPr>
        <p:spPr bwMode="auto">
          <a:xfrm>
            <a:off x="571500" y="19685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sym typeface="Arial" pitchFamily="34" charset="0"/>
              </a:rPr>
              <a:t>Runs on all Unix-like systems.  Also windows version.</a:t>
            </a:r>
          </a:p>
          <a:p>
            <a:pPr algn="l" eaLnBrk="1" hangingPunct="1"/>
            <a:r>
              <a:rPr lang="en-US" altLang="en-US" sz="3200">
                <a:latin typeface="Arial" pitchFamily="34" charset="0"/>
                <a:sym typeface="Arial" pitchFamily="34" charset="0"/>
              </a:rPr>
              <a:t>Completely scriptable using TCL.</a:t>
            </a:r>
          </a:p>
          <a:p>
            <a:pPr algn="l" eaLnBrk="1" hangingPunct="1"/>
            <a:r>
              <a:rPr lang="en-US" altLang="en-US" sz="3200">
                <a:latin typeface="Arial" pitchFamily="34" charset="0"/>
                <a:sym typeface="Arial" pitchFamily="34" charset="0"/>
              </a:rPr>
              <a:t>Can be used to write scripts implementing low level packet manipulation very quickly.</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sym typeface="Arial" pitchFamily="34" charset="0"/>
              </a:rPr>
              <a:t>Example:</a:t>
            </a:r>
          </a:p>
          <a:p>
            <a:pPr lvl="1" algn="l" eaLnBrk="1" hangingPunct="1"/>
            <a:r>
              <a:rPr lang="en-US" altLang="en-US" sz="3200">
                <a:latin typeface="Courier" charset="0"/>
                <a:ea typeface="MS PGothic" pitchFamily="34" charset="-128"/>
                <a:sym typeface="Arial" pitchFamily="34" charset="0"/>
              </a:rPr>
              <a:t>hping3 -I en1 -S 10.1.1.1 -p 443  </a:t>
            </a:r>
            <a:r>
              <a:rPr lang="en-US" altLang="en-US" sz="3200">
                <a:latin typeface="Arial" pitchFamily="34" charset="0"/>
                <a:ea typeface="MS PGothic" pitchFamily="34" charset="-128"/>
                <a:sym typeface="Arial" pitchFamily="34" charset="0"/>
              </a:rPr>
              <a:t>(sends packet to port 443 with SYN flag)</a:t>
            </a:r>
          </a:p>
          <a:p>
            <a:pPr algn="l" eaLnBrk="1" hangingPunct="1"/>
            <a:r>
              <a:rPr lang="en-US" altLang="en-US" sz="3200">
                <a:latin typeface="Courier" charset="0"/>
                <a:sym typeface="Arial" pitchFamily="34" charset="0"/>
              </a:rPr>
              <a:t>Hping3 –l en1 –S 10.1.1.1 </a:t>
            </a:r>
            <a:r>
              <a:rPr lang="en-US" altLang="en-US" sz="3200">
                <a:latin typeface="Courier" charset="0"/>
              </a:rPr>
              <a:t>-p ++79 </a:t>
            </a:r>
            <a:r>
              <a:rPr lang="en-US" altLang="en-US" sz="3200">
                <a:latin typeface="Arial" pitchFamily="34" charset="0"/>
                <a:cs typeface="Arial" pitchFamily="34" charset="0"/>
              </a:rPr>
              <a:t>(sends packet with SYN flag.  Increments by 1 starting at 79.)</a:t>
            </a:r>
            <a:endParaRPr lang="en-US" altLang="en-US" sz="3200">
              <a:latin typeface="Arial" pitchFamily="34" charset="0"/>
              <a:cs typeface="Arial" pitchFamily="34" charset="0"/>
              <a:sym typeface="Arial" pitchFamily="34" charset="0"/>
            </a:endParaRPr>
          </a:p>
          <a:p>
            <a:pPr algn="l" eaLnBrk="1" hangingPunct="1"/>
            <a:endParaRPr lang="en-US" altLang="en-US" sz="3200">
              <a:latin typeface="Arial" pitchFamily="34" charset="0"/>
              <a:sym typeface="Arial" pitchFamily="34" charset="0"/>
            </a:endParaRPr>
          </a:p>
          <a:p>
            <a:pPr algn="l" eaLnBrk="1" hangingPunct="1"/>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49</a:t>
            </a:fld>
            <a:endParaRPr lang="en-US" altLang="en-US" sz="1200" dirty="0">
              <a:solidFill>
                <a:schemeClr val="tx1"/>
              </a:solidFill>
            </a:endParaRPr>
          </a:p>
        </p:txBody>
      </p:sp>
    </p:spTree>
  </p:cSld>
  <p:clrMapOvr>
    <a:masterClrMapping/>
  </p:clrMapOvr>
  <p:transition spd="med">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147" name="Rectangle 4"/>
          <p:cNvSpPr>
            <a:spLocks noGrp="1" noChangeArrowheads="1"/>
          </p:cNvSpPr>
          <p:nvPr>
            <p:ph type="title"/>
          </p:nvPr>
        </p:nvSpPr>
        <p:spPr bwMode="auto">
          <a:xfrm>
            <a:off x="558800" y="990600"/>
            <a:ext cx="11703050" cy="7524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a:latin typeface="Arial" pitchFamily="34" charset="0"/>
                <a:cs typeface="Arial" pitchFamily="34" charset="0"/>
                <a:sym typeface="Arial" pitchFamily="34" charset="0"/>
              </a:rPr>
              <a:t>Types of Attacks and Computer Crimes</a:t>
            </a:r>
            <a:endParaRPr lang="en-US" altLang="en-US" sz="3200" dirty="0">
              <a:latin typeface="Arial" pitchFamily="34" charset="0"/>
              <a:sym typeface="Arial" pitchFamily="34" charset="0"/>
            </a:endParaRPr>
          </a:p>
        </p:txBody>
      </p:sp>
      <p:sp>
        <p:nvSpPr>
          <p:cNvPr id="6148" name="Rectangle 5"/>
          <p:cNvSpPr>
            <a:spLocks noGrp="1" noChangeArrowheads="1"/>
          </p:cNvSpPr>
          <p:nvPr>
            <p:ph idx="1"/>
          </p:nvPr>
        </p:nvSpPr>
        <p:spPr bwMode="auto">
          <a:noFill/>
          <a:ln>
            <a:miter lim="800000"/>
            <a:headEnd/>
            <a:tailEnd/>
          </a:ln>
        </p:spPr>
        <p:txBody>
          <a:bodyPr wrap="square" lIns="91440" tIns="45720" rIns="91440" bIns="45720" numCol="2" anchor="t" anchorCtr="0" compatLnSpc="1">
            <a:prstTxWarp prst="textNoShape">
              <a:avLst/>
            </a:prstTxWarp>
          </a:bodyPr>
          <a:lstStyle/>
          <a:p>
            <a:pPr marL="571500" indent="-571500" algn="l" eaLnBrk="1" hangingPunct="1">
              <a:buFontTx/>
              <a:buChar char="•"/>
            </a:pPr>
            <a:r>
              <a:rPr lang="en-US" altLang="en-US" dirty="0">
                <a:latin typeface="Arial" pitchFamily="34" charset="0"/>
                <a:cs typeface="Arial" pitchFamily="34" charset="0"/>
                <a:sym typeface="Arial" pitchFamily="34" charset="0"/>
              </a:rPr>
              <a:t>Denial of Service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Destruction of Information</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Dumpster Diving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Emanation Eavesdropping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Embezzlement</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Espionage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Fraud</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Information Warfare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Illegal Content or Material</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Malicious Code</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Masquerading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Social Engineering</a:t>
            </a:r>
          </a:p>
          <a:p>
            <a:pPr marL="571500" indent="-571500" algn="l" eaLnBrk="1" hangingPunct="1">
              <a:buFontTx/>
              <a:buChar char="•"/>
            </a:pPr>
            <a:r>
              <a:rPr lang="en-US" altLang="en-US" dirty="0">
                <a:latin typeface="Arial" pitchFamily="34" charset="0"/>
                <a:cs typeface="Arial" pitchFamily="34" charset="0"/>
                <a:sym typeface="Arial" pitchFamily="34" charset="0"/>
              </a:rPr>
              <a:t>Software Piracy</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IP Address Spoofing</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Terrorism</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Theft of Passwords</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Use of exploit scripts</a:t>
            </a:r>
            <a:endParaRPr lang="en-US" altLang="en-US" dirty="0">
              <a:latin typeface="Arial" pitchFamily="34" charset="0"/>
              <a:sym typeface="Arial" pitchFamily="34" charset="0"/>
            </a:endParaRPr>
          </a:p>
          <a:p>
            <a:pPr marL="571500" indent="-571500" algn="l" eaLnBrk="1" hangingPunct="1">
              <a:buFontTx/>
              <a:buChar char="•"/>
            </a:pPr>
            <a:r>
              <a:rPr lang="en-US" altLang="en-US" dirty="0">
                <a:latin typeface="Arial" pitchFamily="34" charset="0"/>
                <a:cs typeface="Arial" pitchFamily="34" charset="0"/>
                <a:sym typeface="Arial" pitchFamily="34" charset="0"/>
              </a:rPr>
              <a:t>Network Intrusions</a:t>
            </a:r>
            <a:endParaRPr lang="en-US" altLang="en-US" dirty="0">
              <a:latin typeface="Arial" pitchFamily="34" charset="0"/>
              <a:sym typeface="Arial" pitchFamily="34"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a:t>
            </a:fld>
            <a:endParaRPr lang="en-US" altLang="en-US" sz="1200" dirty="0">
              <a:solidFill>
                <a:schemeClr val="tx1"/>
              </a:solidFill>
            </a:endParaRPr>
          </a:p>
        </p:txBody>
      </p:sp>
      <p:sp>
        <p:nvSpPr>
          <p:cNvPr id="6" name="Rectangle 5"/>
          <p:cNvSpPr/>
          <p:nvPr/>
        </p:nvSpPr>
        <p:spPr>
          <a:xfrm>
            <a:off x="2768600" y="8763000"/>
            <a:ext cx="6878806" cy="646331"/>
          </a:xfrm>
          <a:prstGeom prst="rect">
            <a:avLst/>
          </a:prstGeom>
        </p:spPr>
        <p:txBody>
          <a:bodyPr wrap="none">
            <a:spAutoFit/>
          </a:bodyPr>
          <a:lstStyle/>
          <a:p>
            <a:r>
              <a:rPr lang="en-US" altLang="en-US" sz="3600" dirty="0">
                <a:latin typeface="Arial" pitchFamily="34" charset="0"/>
                <a:cs typeface="Arial" pitchFamily="34" charset="0"/>
                <a:sym typeface="Arial" pitchFamily="34" charset="0"/>
              </a:rPr>
              <a:t>See notes section for definitions</a:t>
            </a:r>
            <a:endParaRPr lang="en-US" sz="3600" dirty="0"/>
          </a:p>
        </p:txBody>
      </p:sp>
    </p:spTree>
  </p:cSld>
  <p:clrMapOvr>
    <a:masterClrMapping/>
  </p:clrMapOvr>
  <p:transition spd="med">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4275"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HPING Switches (selected – see - - help)</a:t>
            </a:r>
            <a:endParaRPr lang="en-US" altLang="en-US" sz="3200" i="0">
              <a:latin typeface="Arial" pitchFamily="34" charset="0"/>
              <a:sym typeface="Arial" pitchFamily="34" charset="0"/>
            </a:endParaRPr>
          </a:p>
        </p:txBody>
      </p:sp>
      <p:sp>
        <p:nvSpPr>
          <p:cNvPr id="54276" name="Rectangle 5"/>
          <p:cNvSpPr>
            <a:spLocks noGrp="1" noChangeArrowheads="1"/>
          </p:cNvSpPr>
          <p:nvPr>
            <p:ph idx="1"/>
          </p:nvPr>
        </p:nvSpPr>
        <p:spPr bwMode="auto">
          <a:xfrm>
            <a:off x="571500" y="1968500"/>
            <a:ext cx="56261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Courier" charset="0"/>
              </a:rPr>
              <a:t>-F --fin</a:t>
            </a:r>
            <a:endParaRPr lang="en-US" altLang="en-US" sz="3200">
              <a:latin typeface="Arial" pitchFamily="34" charset="0"/>
              <a:cs typeface="Arial" pitchFamily="34" charset="0"/>
            </a:endParaRPr>
          </a:p>
          <a:p>
            <a:pPr algn="l" eaLnBrk="1" hangingPunct="1"/>
            <a:r>
              <a:rPr lang="en-US" altLang="en-US" sz="3200">
                <a:latin typeface="Courier" charset="0"/>
              </a:rPr>
              <a:t>-S --syn</a:t>
            </a:r>
            <a:endParaRPr lang="en-US" altLang="en-US" sz="3200">
              <a:latin typeface="Arial" pitchFamily="34" charset="0"/>
              <a:cs typeface="Arial" pitchFamily="34" charset="0"/>
            </a:endParaRPr>
          </a:p>
          <a:p>
            <a:pPr algn="l" eaLnBrk="1" hangingPunct="1"/>
            <a:r>
              <a:rPr lang="en-US" altLang="en-US" sz="3200">
                <a:latin typeface="Courier" charset="0"/>
              </a:rPr>
              <a:t>-R --rst</a:t>
            </a:r>
            <a:endParaRPr lang="en-US" altLang="en-US" sz="3200">
              <a:latin typeface="Arial" pitchFamily="34" charset="0"/>
              <a:cs typeface="Arial" pitchFamily="34" charset="0"/>
            </a:endParaRPr>
          </a:p>
          <a:p>
            <a:pPr algn="l" eaLnBrk="1" hangingPunct="1"/>
            <a:r>
              <a:rPr lang="en-US" altLang="en-US" sz="3200">
                <a:latin typeface="Courier" charset="0"/>
              </a:rPr>
              <a:t>-P --push</a:t>
            </a:r>
            <a:endParaRPr lang="en-US" altLang="en-US" sz="3200">
              <a:latin typeface="Arial" pitchFamily="34" charset="0"/>
              <a:cs typeface="Arial" pitchFamily="34" charset="0"/>
            </a:endParaRPr>
          </a:p>
          <a:p>
            <a:pPr algn="l" eaLnBrk="1" hangingPunct="1"/>
            <a:r>
              <a:rPr lang="en-US" altLang="en-US" sz="3200">
                <a:latin typeface="Courier" charset="0"/>
              </a:rPr>
              <a:t>-A --ack</a:t>
            </a:r>
            <a:endParaRPr lang="en-US" altLang="en-US" sz="3200">
              <a:latin typeface="Arial" pitchFamily="34" charset="0"/>
              <a:cs typeface="Arial" pitchFamily="34" charset="0"/>
            </a:endParaRPr>
          </a:p>
          <a:p>
            <a:pPr algn="l" eaLnBrk="1" hangingPunct="1"/>
            <a:r>
              <a:rPr lang="en-US" altLang="en-US" sz="3200">
                <a:latin typeface="Courier" charset="0"/>
              </a:rPr>
              <a:t>-U –urg</a:t>
            </a:r>
            <a:endParaRPr lang="en-US" altLang="en-US" sz="3200">
              <a:latin typeface="Arial" pitchFamily="34" charset="0"/>
              <a:cs typeface="Arial" pitchFamily="34" charset="0"/>
            </a:endParaRPr>
          </a:p>
        </p:txBody>
      </p:sp>
      <p:sp>
        <p:nvSpPr>
          <p:cNvPr id="54278" name="Rectangle 5"/>
          <p:cNvSpPr txBox="1">
            <a:spLocks noChangeArrowheads="1"/>
          </p:cNvSpPr>
          <p:nvPr/>
        </p:nvSpPr>
        <p:spPr bwMode="auto">
          <a:xfrm>
            <a:off x="6654800" y="2057400"/>
            <a:ext cx="5626100" cy="6489700"/>
          </a:xfrm>
          <a:prstGeom prst="rect">
            <a:avLst/>
          </a:prstGeom>
          <a:noFill/>
          <a:ln w="12700">
            <a:noFill/>
            <a:miter lim="800000"/>
            <a:headEnd/>
            <a:tailEnd/>
          </a:ln>
        </p:spPr>
        <p:txBody>
          <a:bodyPr lIns="50800" tIns="50800" rIns="50800" bIns="50800"/>
          <a:lstStyle/>
          <a:p>
            <a:pPr algn="l">
              <a:buClr>
                <a:srgbClr val="400080"/>
              </a:buClr>
              <a:buSzPct val="88000"/>
            </a:pPr>
            <a:r>
              <a:rPr lang="en-US" altLang="en-US" sz="3200">
                <a:latin typeface="Courier" charset="0"/>
              </a:rPr>
              <a:t>-s --baseport </a:t>
            </a:r>
          </a:p>
          <a:p>
            <a:pPr algn="l">
              <a:buClr>
                <a:srgbClr val="400080"/>
              </a:buClr>
              <a:buSzPct val="88000"/>
            </a:pPr>
            <a:r>
              <a:rPr lang="en-US" altLang="en-US" sz="3200">
                <a:latin typeface="Courier" charset="0"/>
              </a:rPr>
              <a:t>-p –destport</a:t>
            </a:r>
          </a:p>
          <a:p>
            <a:pPr algn="l">
              <a:buClr>
                <a:srgbClr val="400080"/>
              </a:buClr>
              <a:buSzPct val="88000"/>
            </a:pPr>
            <a:r>
              <a:rPr lang="en-US" altLang="en-US" sz="3200">
                <a:latin typeface="Courier" charset="0"/>
              </a:rPr>
              <a:t>-k --keep </a:t>
            </a:r>
          </a:p>
          <a:p>
            <a:pPr algn="l">
              <a:buClr>
                <a:srgbClr val="400080"/>
              </a:buClr>
              <a:buSzPct val="88000"/>
            </a:pPr>
            <a:r>
              <a:rPr lang="en-US" altLang="en-US" sz="3200">
                <a:latin typeface="Courier" charset="0"/>
              </a:rPr>
              <a:t>-w --win </a:t>
            </a:r>
          </a:p>
          <a:p>
            <a:pPr algn="l">
              <a:buClr>
                <a:srgbClr val="400080"/>
              </a:buClr>
              <a:buSzPct val="88000"/>
            </a:pPr>
            <a:r>
              <a:rPr lang="en-US" altLang="en-US" sz="3200">
                <a:latin typeface="Courier" charset="0"/>
              </a:rPr>
              <a:t>-O –tcpoff</a:t>
            </a:r>
          </a:p>
          <a:p>
            <a:pPr algn="l">
              <a:buClr>
                <a:srgbClr val="400080"/>
              </a:buClr>
              <a:buSzPct val="88000"/>
            </a:pPr>
            <a:r>
              <a:rPr lang="en-US" altLang="en-US" sz="3200">
                <a:latin typeface="Courier" charset="0"/>
              </a:rPr>
              <a:t>-Q --seqnum </a:t>
            </a:r>
          </a:p>
          <a:p>
            <a:pPr algn="l">
              <a:buClr>
                <a:srgbClr val="400080"/>
              </a:buClr>
              <a:buSzPct val="88000"/>
            </a:pPr>
            <a:r>
              <a:rPr lang="en-US" altLang="en-US" sz="3200">
                <a:latin typeface="Courier" charset="0"/>
              </a:rPr>
              <a:t>-b –badcksum</a:t>
            </a:r>
          </a:p>
          <a:p>
            <a:pPr algn="l">
              <a:buClr>
                <a:srgbClr val="400080"/>
              </a:buClr>
              <a:buSzPct val="88000"/>
            </a:pPr>
            <a:r>
              <a:rPr lang="en-US" altLang="en-US" sz="3200">
                <a:latin typeface="Courier" charset="0"/>
              </a:rPr>
              <a:t>-M --setseq </a:t>
            </a:r>
          </a:p>
          <a:p>
            <a:pPr algn="l">
              <a:buClr>
                <a:srgbClr val="400080"/>
              </a:buClr>
              <a:buSzPct val="88000"/>
            </a:pPr>
            <a:r>
              <a:rPr lang="en-US" altLang="en-US" sz="3200">
                <a:latin typeface="Courier" charset="0"/>
              </a:rPr>
              <a:t>-L --setack</a:t>
            </a:r>
            <a:endParaRPr lang="en-US" altLang="en-US" sz="3200">
              <a:solidFill>
                <a:schemeClr val="tx1"/>
              </a:solidFill>
              <a:latin typeface="Courier" charset="0"/>
            </a:endParaRPr>
          </a:p>
        </p:txBody>
      </p:sp>
      <p:sp>
        <p:nvSpPr>
          <p:cNvPr id="7"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50</a:t>
            </a:fld>
            <a:endParaRPr lang="en-US" altLang="en-US" sz="1200" dirty="0">
              <a:solidFill>
                <a:schemeClr val="tx1"/>
              </a:solidFill>
            </a:endParaRPr>
          </a:p>
        </p:txBody>
      </p:sp>
    </p:spTree>
  </p:cSld>
  <p:clrMapOvr>
    <a:masterClrMapping/>
  </p:clrMapOvr>
  <p:transition spd="med">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5299" name="Rectangle 4"/>
          <p:cNvSpPr>
            <a:spLocks noGrp="1" noChangeArrowheads="1"/>
          </p:cNvSpPr>
          <p:nvPr>
            <p:ph type="title"/>
          </p:nvPr>
        </p:nvSpPr>
        <p:spPr bwMode="auto">
          <a:xfrm>
            <a:off x="635000" y="990600"/>
            <a:ext cx="11703050" cy="5238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HPING</a:t>
            </a:r>
            <a:endParaRPr lang="en-US" altLang="en-US" sz="3200" i="0">
              <a:latin typeface="Arial" pitchFamily="34" charset="0"/>
              <a:sym typeface="Arial" pitchFamily="34" charset="0"/>
            </a:endParaRPr>
          </a:p>
        </p:txBody>
      </p:sp>
      <p:sp>
        <p:nvSpPr>
          <p:cNvPr id="55300" name="Rectangle 5"/>
          <p:cNvSpPr>
            <a:spLocks noGrp="1" noChangeArrowheads="1"/>
          </p:cNvSpPr>
          <p:nvPr>
            <p:ph idx="1"/>
          </p:nvPr>
        </p:nvSpPr>
        <p:spPr bwMode="auto">
          <a:xfrm>
            <a:off x="571500" y="19685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sym typeface="Arial" pitchFamily="34" charset="0"/>
              </a:rPr>
              <a:t>Can also craft the payload of packets.</a:t>
            </a:r>
          </a:p>
          <a:p>
            <a:pPr algn="l" eaLnBrk="1" hangingPunct="1"/>
            <a:r>
              <a:rPr lang="en-US" altLang="en-US" sz="3200">
                <a:latin typeface="Arial" pitchFamily="34" charset="0"/>
                <a:sym typeface="Arial" pitchFamily="34" charset="0"/>
              </a:rPr>
              <a:t>Useful for testing IPS/IDS systems.</a:t>
            </a:r>
          </a:p>
          <a:p>
            <a:pPr algn="l" eaLnBrk="1" hangingPunct="1">
              <a:buFont typeface="Gill Sans" charset="0"/>
              <a:buNone/>
            </a:pPr>
            <a:endParaRPr lang="en-US" altLang="en-US" sz="1800">
              <a:latin typeface="Courier" charset="0"/>
            </a:endParaRPr>
          </a:p>
          <a:p>
            <a:pPr algn="l" eaLnBrk="1" hangingPunct="1">
              <a:buFont typeface="Gill Sans" charset="0"/>
              <a:buNone/>
            </a:pPr>
            <a:r>
              <a:rPr lang="en-US" altLang="en-US" sz="1800">
                <a:latin typeface="Courier" charset="0"/>
              </a:rPr>
              <a:t># cat /root/signature.sig ""BUFFER OVERFLOW</a:t>
            </a:r>
            <a:r>
              <a:rPr lang="ja-JP" altLang="en-US" sz="1800">
                <a:latin typeface="Courier" charset="0"/>
              </a:rPr>
              <a:t>”</a:t>
            </a:r>
            <a:endParaRPr lang="en-US" altLang="ja-JP" sz="1800">
              <a:latin typeface="Courier" charset="0"/>
            </a:endParaRPr>
          </a:p>
          <a:p>
            <a:pPr algn="l" eaLnBrk="1" hangingPunct="1">
              <a:buFont typeface="Gill Sans" charset="0"/>
              <a:buNone/>
            </a:pPr>
            <a:endParaRPr lang="en-US" altLang="en-US" sz="1800">
              <a:latin typeface="Courier" charset="0"/>
            </a:endParaRPr>
          </a:p>
          <a:p>
            <a:pPr algn="l" eaLnBrk="1" hangingPunct="1">
              <a:buFont typeface="Gill Sans" charset="0"/>
              <a:buNone/>
            </a:pPr>
            <a:r>
              <a:rPr lang="en-US" altLang="en-US" sz="1800">
                <a:latin typeface="Courier" charset="0"/>
              </a:rPr>
              <a:t># hping -2 -p 7 10.1.1.1 -d 50 -E /root/signature.sig</a:t>
            </a:r>
            <a:endParaRPr lang="en-US" altLang="en-US" sz="1800">
              <a:latin typeface="Courier" charset="0"/>
              <a:sym typeface="Arial" pitchFamily="34" charset="0"/>
            </a:endParaRPr>
          </a:p>
          <a:p>
            <a:pPr algn="l" eaLnBrk="1" hangingPunct="1">
              <a:buFont typeface="Gill Sans" charset="0"/>
              <a:buNone/>
            </a:pPr>
            <a:endParaRPr lang="en-US" altLang="en-US" sz="1800">
              <a:latin typeface="Courier" charset="0"/>
            </a:endParaRPr>
          </a:p>
          <a:p>
            <a:pPr algn="l" eaLnBrk="1" hangingPunct="1">
              <a:buFont typeface="Gill Sans" charset="0"/>
              <a:buNone/>
            </a:pPr>
            <a:r>
              <a:rPr lang="en-US" altLang="en-US" sz="1800">
                <a:latin typeface="Courier" charset="0"/>
              </a:rPr>
              <a:t>HPING 192.168.10.33 (eth0 192.168.10.33): udp mode set, 28 headers + 50 data bytes</a:t>
            </a:r>
          </a:p>
          <a:p>
            <a:pPr algn="l" eaLnBrk="1" hangingPunct="1">
              <a:buFont typeface="Gill Sans" charset="0"/>
              <a:buNone/>
            </a:pPr>
            <a:r>
              <a:rPr lang="en-US" altLang="en-US" sz="1800">
                <a:latin typeface="Courier" charset="0"/>
              </a:rPr>
              <a:t>len=78 ip=192.168.10.33 seq=0 ttl=128 id=24842 rtt=4.9 ms </a:t>
            </a:r>
          </a:p>
          <a:p>
            <a:pPr algn="l" eaLnBrk="1" hangingPunct="1">
              <a:buFont typeface="Gill Sans" charset="0"/>
              <a:buNone/>
            </a:pPr>
            <a:r>
              <a:rPr lang="en-US" altLang="en-US" sz="1800">
                <a:latin typeface="Courier" charset="0"/>
              </a:rPr>
              <a:t>len=78 ip=192.168.10.33 seq=1 ttl=128 id=24844 rtt=1.6 ms </a:t>
            </a:r>
          </a:p>
          <a:p>
            <a:pPr algn="l" eaLnBrk="1" hangingPunct="1">
              <a:buFont typeface="Gill Sans" charset="0"/>
              <a:buNone/>
            </a:pPr>
            <a:r>
              <a:rPr lang="en-US" altLang="en-US" sz="1800">
                <a:latin typeface="Courier" charset="0"/>
              </a:rPr>
              <a:t>len=78 ip=192.168.10.33 seq=2 ttl=128 id=24846 rtt=1.0 ms</a:t>
            </a:r>
          </a:p>
          <a:p>
            <a:pPr algn="l" eaLnBrk="1" hangingPunct="1">
              <a:buFont typeface="Gill Sans" charset="0"/>
              <a:buNone/>
            </a:pPr>
            <a:r>
              <a:rPr lang="en-US" altLang="en-US" sz="1800">
                <a:latin typeface="Courier" charset="0"/>
              </a:rPr>
              <a:t>--- 192.168.10.33 hping statistic --- </a:t>
            </a:r>
          </a:p>
          <a:p>
            <a:pPr algn="l" eaLnBrk="1" hangingPunct="1">
              <a:buFont typeface="Gill Sans" charset="0"/>
              <a:buNone/>
            </a:pPr>
            <a:r>
              <a:rPr lang="en-US" altLang="en-US" sz="1800">
                <a:latin typeface="Courier" charset="0"/>
              </a:rPr>
              <a:t>3 packets tramitted, 3 packets received, 0% packet loss </a:t>
            </a:r>
          </a:p>
          <a:p>
            <a:pPr algn="l" eaLnBrk="1" hangingPunct="1">
              <a:buFont typeface="Gill Sans" charset="0"/>
              <a:buNone/>
            </a:pPr>
            <a:r>
              <a:rPr lang="en-US" altLang="en-US" sz="1800">
                <a:latin typeface="Courier" charset="0"/>
              </a:rPr>
              <a:t>round-trip min/avg/max = 1.0/2.5/4.9 ms</a:t>
            </a:r>
          </a:p>
          <a:p>
            <a:pPr algn="l" eaLnBrk="1" hangingPunct="1">
              <a:buFont typeface="Gill Sans" charset="0"/>
              <a:buNone/>
            </a:pPr>
            <a:endParaRPr lang="en-US" altLang="en-US" sz="1800">
              <a:latin typeface="Courier"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51</a:t>
            </a:fld>
            <a:endParaRPr lang="en-US" altLang="en-US" sz="1200" dirty="0">
              <a:solidFill>
                <a:schemeClr val="tx1"/>
              </a:solidFill>
            </a:endParaRPr>
          </a:p>
        </p:txBody>
      </p:sp>
    </p:spTree>
  </p:cSld>
  <p:clrMapOvr>
    <a:masterClrMapping/>
  </p:clrMapOvr>
  <p:transition spd="med">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6323"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a:t>
            </a:r>
            <a:endParaRPr lang="en-US" altLang="en-US" sz="3200" i="0">
              <a:latin typeface="Arial" pitchFamily="34" charset="0"/>
              <a:sym typeface="Arial" pitchFamily="34" charset="0"/>
            </a:endParaRPr>
          </a:p>
        </p:txBody>
      </p:sp>
      <p:sp>
        <p:nvSpPr>
          <p:cNvPr id="56324" name="Rectangle 5"/>
          <p:cNvSpPr>
            <a:spLocks noGrp="1" noChangeArrowheads="1"/>
          </p:cNvSpPr>
          <p:nvPr>
            <p:ph idx="1"/>
          </p:nvPr>
        </p:nvSpPr>
        <p:spPr bwMode="auto">
          <a:xfrm>
            <a:off x="711200" y="16002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Very popular port scanning tool</a:t>
            </a:r>
            <a:endParaRPr lang="en-US" altLang="en-US" sz="3200">
              <a:latin typeface="Arial" pitchFamily="34" charset="0"/>
              <a:sym typeface="Arial" pitchFamily="34" charset="0"/>
            </a:endParaRPr>
          </a:p>
          <a:p>
            <a:pPr algn="l" eaLnBrk="1" hangingPunct="1"/>
            <a:endParaRPr lang="en-US" altLang="en-US" sz="3200"/>
          </a:p>
          <a:p>
            <a:pPr algn="l" eaLnBrk="1" hangingPunct="1"/>
            <a:r>
              <a:rPr lang="en-US" altLang="en-US" sz="3200">
                <a:latin typeface="Arial" pitchFamily="34" charset="0"/>
                <a:cs typeface="Arial" pitchFamily="34" charset="0"/>
                <a:sym typeface="Arial" pitchFamily="34" charset="0"/>
              </a:rPr>
              <a:t>Written by </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Fodor.  </a:t>
            </a:r>
            <a:r>
              <a:rPr lang="en-US" altLang="ja-JP" sz="3200" u="sng">
                <a:solidFill>
                  <a:srgbClr val="009999"/>
                </a:solidFill>
                <a:latin typeface="Arial" pitchFamily="34" charset="0"/>
                <a:cs typeface="Arial" pitchFamily="34" charset="0"/>
                <a:sym typeface="Arial" pitchFamily="34" charset="0"/>
                <a:hlinkClick r:id="rId2"/>
              </a:rPr>
              <a:t>http://insecure.org/nmap</a:t>
            </a:r>
            <a:endParaRPr lang="en-US" altLang="ja-JP" sz="3200"/>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Runs on Unix or Windows</a:t>
            </a:r>
            <a:endParaRPr lang="en-US" altLang="en-US" sz="3200">
              <a:latin typeface="Arial" pitchFamily="34" charset="0"/>
              <a:sym typeface="Arial" pitchFamily="34" charset="0"/>
            </a:endParaRP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GUI available (nmapfe)</a:t>
            </a:r>
            <a:endParaRPr lang="en-US" altLang="en-US" sz="3200">
              <a:latin typeface="Arial" pitchFamily="34" charset="0"/>
              <a:sym typeface="Arial" pitchFamily="34" charset="0"/>
            </a:endParaRPr>
          </a:p>
        </p:txBody>
      </p:sp>
      <p:pic>
        <p:nvPicPr>
          <p:cNvPr id="56326" name="Picture 5" descr="Clipboard02"/>
          <p:cNvPicPr>
            <a:picLocks noChangeAspect="1" noChangeArrowheads="1"/>
          </p:cNvPicPr>
          <p:nvPr/>
        </p:nvPicPr>
        <p:blipFill>
          <a:blip r:embed="rId3"/>
          <a:srcRect/>
          <a:stretch>
            <a:fillRect/>
          </a:stretch>
        </p:blipFill>
        <p:spPr bwMode="auto">
          <a:xfrm>
            <a:off x="1473200" y="5410200"/>
            <a:ext cx="4659313" cy="3505200"/>
          </a:xfrm>
          <a:prstGeom prst="rect">
            <a:avLst/>
          </a:prstGeom>
          <a:noFill/>
          <a:ln w="9525">
            <a:noFill/>
            <a:miter lim="800000"/>
            <a:headEnd/>
            <a:tailEnd/>
          </a:ln>
        </p:spPr>
      </p:pic>
      <p:pic>
        <p:nvPicPr>
          <p:cNvPr id="56327" name="Picture 4" descr="Clipboard02"/>
          <p:cNvPicPr>
            <a:picLocks noChangeAspect="1" noChangeArrowheads="1"/>
          </p:cNvPicPr>
          <p:nvPr/>
        </p:nvPicPr>
        <p:blipFill>
          <a:blip r:embed="rId4"/>
          <a:srcRect/>
          <a:stretch>
            <a:fillRect/>
          </a:stretch>
        </p:blipFill>
        <p:spPr bwMode="auto">
          <a:xfrm>
            <a:off x="7035800" y="5486400"/>
            <a:ext cx="4114800" cy="3141663"/>
          </a:xfrm>
          <a:prstGeom prst="rect">
            <a:avLst/>
          </a:prstGeom>
          <a:noFill/>
          <a:ln w="9525">
            <a:noFill/>
            <a:miter lim="800000"/>
            <a:headEnd/>
            <a:tailEnd/>
          </a:ln>
        </p:spPr>
      </p:pic>
      <p:sp>
        <p:nvSpPr>
          <p:cNvPr id="8"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52</a:t>
            </a:fld>
            <a:endParaRPr lang="en-US" altLang="en-US" sz="1200" dirty="0">
              <a:solidFill>
                <a:schemeClr val="tx1"/>
              </a:solidFill>
            </a:endParaRPr>
          </a:p>
        </p:txBody>
      </p:sp>
    </p:spTree>
  </p:cSld>
  <p:clrMapOvr>
    <a:masterClrMapping/>
  </p:clrMapOvr>
  <p:transition spd="med">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7347" name="Rectangle 4"/>
          <p:cNvSpPr>
            <a:spLocks noGrp="1" noChangeArrowheads="1"/>
          </p:cNvSpPr>
          <p:nvPr>
            <p:ph type="title"/>
          </p:nvPr>
        </p:nvSpPr>
        <p:spPr bwMode="auto">
          <a:xfrm>
            <a:off x="635000" y="9144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 Scan Types</a:t>
            </a:r>
            <a:endParaRPr lang="en-US" altLang="en-US" sz="3200" i="0">
              <a:latin typeface="Arial" pitchFamily="34" charset="0"/>
              <a:sym typeface="Arial" pitchFamily="34" charset="0"/>
            </a:endParaRPr>
          </a:p>
        </p:txBody>
      </p:sp>
      <p:sp>
        <p:nvSpPr>
          <p:cNvPr id="57348" name="Rectangle 5"/>
          <p:cNvSpPr>
            <a:spLocks noGrp="1" noChangeArrowheads="1"/>
          </p:cNvSpPr>
          <p:nvPr>
            <p:ph idx="1"/>
          </p:nvPr>
        </p:nvSpPr>
        <p:spPr bwMode="auto">
          <a:xfrm>
            <a:off x="711200" y="17526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b="1" dirty="0">
                <a:latin typeface="Arial" pitchFamily="34" charset="0"/>
                <a:cs typeface="Arial" pitchFamily="34" charset="0"/>
                <a:sym typeface="Arial" pitchFamily="34" charset="0"/>
              </a:rPr>
              <a:t>TCP Connect scan </a:t>
            </a:r>
            <a:r>
              <a:rPr lang="en-US" altLang="en-US" sz="2400" dirty="0">
                <a:latin typeface="Arial" pitchFamily="34" charset="0"/>
                <a:cs typeface="Arial" pitchFamily="34" charset="0"/>
                <a:sym typeface="Arial" pitchFamily="34" charset="0"/>
              </a:rPr>
              <a:t>- This type of scan is the most reliable, although it is also the most detectable. It is easily logged and detected because a full connection is established. Open ports reply with a SYN/ACK, whereas closed ports respond with an RST/ACK. Uses standard connect() system call.</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SYN scan </a:t>
            </a:r>
            <a:r>
              <a:rPr lang="en-US" altLang="en-US" sz="2400" dirty="0">
                <a:latin typeface="Arial" pitchFamily="34" charset="0"/>
                <a:cs typeface="Arial" pitchFamily="34" charset="0"/>
                <a:sym typeface="Arial" pitchFamily="34" charset="0"/>
              </a:rPr>
              <a:t>- This type of scan is known as half open because a full TCP three-way connection is not established. This type of scan was originally developed to be stealthy and evade IDS systems although most now detect it. Open ports reply with a SYN/ACK, whereas closed ports respond with a RST/ACK.</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FIN scan </a:t>
            </a:r>
            <a:r>
              <a:rPr lang="en-US" altLang="en-US" sz="2400" dirty="0">
                <a:latin typeface="Arial" pitchFamily="34" charset="0"/>
                <a:cs typeface="Arial" pitchFamily="34" charset="0"/>
                <a:sym typeface="Arial" pitchFamily="34" charset="0"/>
              </a:rPr>
              <a:t>- This type of scan sends a FIN packet to the target port. Closed ports should send back an RST. This technique is usually effective only on UNIX devices.</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NULL scan </a:t>
            </a:r>
            <a:r>
              <a:rPr lang="en-US" altLang="en-US" sz="2400" dirty="0">
                <a:latin typeface="Arial" pitchFamily="34" charset="0"/>
                <a:cs typeface="Arial" pitchFamily="34" charset="0"/>
                <a:sym typeface="Arial" pitchFamily="34" charset="0"/>
              </a:rPr>
              <a:t>-  a NULL scan sends a packet with no flags set. If the OS has implemented TCP per RFC 793, closed ports will return an RST.</a:t>
            </a:r>
          </a:p>
          <a:p>
            <a:pPr algn="l" eaLnBrk="1" hangingPunct="1"/>
            <a:endParaRPr lang="en-US" altLang="en-US" sz="2400" dirty="0">
              <a:latin typeface="Arial" pitchFamily="34" charset="0"/>
              <a:sym typeface="Arial" pitchFamily="34" charset="0"/>
            </a:endParaRPr>
          </a:p>
          <a:p>
            <a:pPr algn="l" eaLnBrk="1" hangingPunct="1"/>
            <a:r>
              <a:rPr lang="en-US" altLang="en-US" sz="2400" b="1" dirty="0">
                <a:latin typeface="Arial" pitchFamily="34" charset="0"/>
                <a:cs typeface="Arial" pitchFamily="34" charset="0"/>
                <a:sym typeface="Arial" pitchFamily="34" charset="0"/>
              </a:rPr>
              <a:t>TCP ACK scan </a:t>
            </a:r>
            <a:r>
              <a:rPr lang="en-US" altLang="en-US" sz="2400" dirty="0">
                <a:latin typeface="Arial" pitchFamily="34" charset="0"/>
                <a:cs typeface="Arial" pitchFamily="34" charset="0"/>
                <a:sym typeface="Arial" pitchFamily="34" charset="0"/>
              </a:rPr>
              <a:t>- This scan attempts to determine firewall access control list (ACL) rule sets or identify if stateless inspection is being used. If a RST packet returned, it means the port is ether open or closed. If an ICMP destination unreachable, communication administrative prohibited message is returned, the port is considered to be filtered.</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53</a:t>
            </a:fld>
            <a:endParaRPr lang="en-US" altLang="en-US" sz="1200" dirty="0">
              <a:solidFill>
                <a:schemeClr val="tx1"/>
              </a:solidFill>
            </a:endParaRPr>
          </a:p>
        </p:txBody>
      </p:sp>
    </p:spTree>
  </p:cSld>
  <p:clrMapOvr>
    <a:masterClrMapping/>
  </p:clrMapOvr>
  <p:transition spd="med">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837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Scan Types (cont)</a:t>
            </a:r>
            <a:endParaRPr lang="en-US" altLang="en-US" sz="3200" i="0">
              <a:latin typeface="Arial" pitchFamily="34" charset="0"/>
              <a:sym typeface="Arial" pitchFamily="34" charset="0"/>
            </a:endParaRPr>
          </a:p>
        </p:txBody>
      </p:sp>
      <p:sp>
        <p:nvSpPr>
          <p:cNvPr id="58372" name="Rectangle 5"/>
          <p:cNvSpPr>
            <a:spLocks noGrp="1" noChangeArrowheads="1"/>
          </p:cNvSpPr>
          <p:nvPr>
            <p:ph idx="1"/>
          </p:nvPr>
        </p:nvSpPr>
        <p:spPr bwMode="auto">
          <a:xfrm>
            <a:off x="558800" y="1828800"/>
            <a:ext cx="12128500" cy="7467600"/>
          </a:xfrm>
          <a:noFill/>
          <a:ln>
            <a:miter lim="800000"/>
            <a:headEnd/>
            <a:tailEnd/>
          </a:ln>
        </p:spPr>
        <p:txBody>
          <a:bodyPr wrap="square" lIns="91440" tIns="45720" rIns="91440" bIns="45720" numCol="1" anchor="t" anchorCtr="0" compatLnSpc="1">
            <a:prstTxWarp prst="textNoShape">
              <a:avLst/>
            </a:prstTxWarp>
          </a:bodyPr>
          <a:lstStyle/>
          <a:p>
            <a:pPr algn="l" eaLnBrk="1" hangingPunct="1">
              <a:buFont typeface="Gill Sans" charset="0"/>
              <a:buNone/>
            </a:pPr>
            <a:endParaRPr lang="en-US" altLang="en-US" sz="3200" b="1">
              <a:latin typeface="Arial" pitchFamily="34" charset="0"/>
              <a:cs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TCP XMAS </a:t>
            </a:r>
            <a:r>
              <a:rPr lang="en-US" altLang="en-US" sz="3200">
                <a:latin typeface="Arial" pitchFamily="34" charset="0"/>
                <a:cs typeface="Arial" pitchFamily="34" charset="0"/>
                <a:sym typeface="Arial" pitchFamily="34" charset="0"/>
              </a:rPr>
              <a:t>- port scan that has toggled on the FIN, URG, and PSH flags. Closed ports should return an RST.</a:t>
            </a:r>
            <a:endParaRPr lang="en-US" altLang="en-US" sz="3200">
              <a:latin typeface="Arial" pitchFamily="34" charset="0"/>
              <a:sym typeface="Arial" pitchFamily="34" charset="0"/>
            </a:endParaRPr>
          </a:p>
          <a:p>
            <a:pPr algn="l" eaLnBrk="1" hangingPunct="1"/>
            <a:endParaRPr lang="en-US" altLang="en-US" sz="3200" b="1">
              <a:latin typeface="Arial" pitchFamily="34" charset="0"/>
              <a:cs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FTP Proxy </a:t>
            </a:r>
            <a:r>
              <a:rPr lang="ja-JP" altLang="en-US" sz="3200" b="1">
                <a:latin typeface="Arial" pitchFamily="34" charset="0"/>
                <a:cs typeface="Arial" pitchFamily="34" charset="0"/>
                <a:sym typeface="Arial" pitchFamily="34" charset="0"/>
              </a:rPr>
              <a:t>“</a:t>
            </a:r>
            <a:r>
              <a:rPr lang="en-US" altLang="ja-JP" sz="3200" b="1">
                <a:latin typeface="Arial" pitchFamily="34" charset="0"/>
                <a:cs typeface="Arial" pitchFamily="34" charset="0"/>
                <a:sym typeface="Arial" pitchFamily="34" charset="0"/>
              </a:rPr>
              <a:t>bounce attack</a:t>
            </a:r>
            <a:r>
              <a:rPr lang="ja-JP" altLang="en-US" sz="3200" b="1">
                <a:latin typeface="Arial" pitchFamily="34" charset="0"/>
                <a:cs typeface="Arial" pitchFamily="34" charset="0"/>
                <a:sym typeface="Arial" pitchFamily="34" charset="0"/>
              </a:rPr>
              <a:t>”</a:t>
            </a:r>
            <a:r>
              <a:rPr lang="en-US" altLang="ja-JP" sz="3200" b="1">
                <a:latin typeface="Arial" pitchFamily="34" charset="0"/>
                <a:cs typeface="Arial" pitchFamily="34" charset="0"/>
                <a:sym typeface="Arial" pitchFamily="34" charset="0"/>
              </a:rPr>
              <a:t> scans </a:t>
            </a:r>
            <a:r>
              <a:rPr lang="en-US" altLang="ja-JP" sz="3200">
                <a:latin typeface="Arial" pitchFamily="34" charset="0"/>
                <a:cs typeface="Arial" pitchFamily="34" charset="0"/>
                <a:sym typeface="Arial" pitchFamily="34" charset="0"/>
              </a:rPr>
              <a:t>– bounce an attack off a poorly configured FTP server</a:t>
            </a:r>
          </a:p>
          <a:p>
            <a:pPr algn="l" eaLnBrk="1" hangingPunct="1"/>
            <a:endParaRPr lang="en-US" altLang="en-US" sz="3200">
              <a:latin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Version Scanning </a:t>
            </a:r>
            <a:r>
              <a:rPr lang="en-US" altLang="en-US" sz="3200">
                <a:latin typeface="Arial" pitchFamily="34" charset="0"/>
                <a:cs typeface="Arial" pitchFamily="34" charset="0"/>
                <a:sym typeface="Arial" pitchFamily="34" charset="0"/>
              </a:rPr>
              <a:t>– tries to determine the version number of the program listening on the port</a:t>
            </a:r>
          </a:p>
          <a:p>
            <a:pPr algn="l" eaLnBrk="1" hangingPunct="1"/>
            <a:endParaRPr lang="en-US" altLang="en-US" sz="3200">
              <a:latin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Fragmented Scans </a:t>
            </a:r>
            <a:r>
              <a:rPr lang="en-US" altLang="en-US" sz="3200">
                <a:latin typeface="Arial" pitchFamily="34" charset="0"/>
                <a:cs typeface="Arial" pitchFamily="34" charset="0"/>
                <a:sym typeface="Arial" pitchFamily="34" charset="0"/>
              </a:rPr>
              <a:t>– can get around some router ACL packet filters that do not examine the port number in fragmented packets.</a:t>
            </a:r>
          </a:p>
          <a:p>
            <a:pPr algn="l" eaLnBrk="1" hangingPunct="1"/>
            <a:endParaRPr lang="en-US" altLang="en-US" sz="3200">
              <a:latin typeface="Arial" pitchFamily="34" charset="0"/>
              <a:sym typeface="Arial" pitchFamily="34" charset="0"/>
            </a:endParaRPr>
          </a:p>
          <a:p>
            <a:pPr algn="l" eaLnBrk="1" hangingPunct="1"/>
            <a:r>
              <a:rPr lang="en-US" altLang="en-US" sz="3200" b="1">
                <a:latin typeface="Arial" pitchFamily="34" charset="0"/>
                <a:cs typeface="Arial" pitchFamily="34" charset="0"/>
                <a:sym typeface="Arial" pitchFamily="34" charset="0"/>
              </a:rPr>
              <a:t>TCP Sequence Prediction </a:t>
            </a:r>
            <a:r>
              <a:rPr lang="en-US" altLang="en-US" sz="3200">
                <a:latin typeface="Arial" pitchFamily="34" charset="0"/>
                <a:cs typeface="Arial" pitchFamily="34" charset="0"/>
                <a:sym typeface="Arial" pitchFamily="34" charset="0"/>
              </a:rPr>
              <a:t>– useful in spoofing attacks</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54</a:t>
            </a:fld>
            <a:endParaRPr lang="en-US" altLang="en-US" sz="1200" dirty="0">
              <a:solidFill>
                <a:schemeClr val="tx1"/>
              </a:solidFill>
            </a:endParaRPr>
          </a:p>
        </p:txBody>
      </p:sp>
    </p:spTree>
  </p:cSld>
  <p:clrMapOvr>
    <a:masterClrMapping/>
  </p:clrMapOvr>
  <p:transition spd="med">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TCP SYN Scan</a:t>
            </a:r>
            <a:endParaRPr lang="en-US" altLang="en-US" sz="3200" i="0">
              <a:latin typeface="Arial" pitchFamily="34" charset="0"/>
              <a:sym typeface="Arial" pitchFamily="34" charset="0"/>
            </a:endParaRPr>
          </a:p>
        </p:txBody>
      </p:sp>
      <p:sp>
        <p:nvSpPr>
          <p:cNvPr id="9" name="Rectangle 3"/>
          <p:cNvSpPr txBox="1">
            <a:spLocks noChangeArrowheads="1"/>
          </p:cNvSpPr>
          <p:nvPr/>
        </p:nvSpPr>
        <p:spPr bwMode="auto">
          <a:xfrm>
            <a:off x="482600" y="1981200"/>
            <a:ext cx="11049000" cy="2057400"/>
          </a:xfrm>
          <a:prstGeom prst="rect">
            <a:avLst/>
          </a:prstGeom>
          <a:noFill/>
          <a:ln w="9525">
            <a:noFill/>
            <a:miter lim="800000"/>
            <a:headEnd/>
            <a:tailEnd/>
          </a:ln>
          <a:effectLst/>
        </p:spPr>
        <p:txBody>
          <a:bodyPr/>
          <a:lstStyle/>
          <a:p>
            <a:pPr marL="742950" lvl="1" indent="-285750" algn="l">
              <a:spcBef>
                <a:spcPct val="20000"/>
              </a:spcBef>
              <a:buFont typeface="Wingdings" charset="2"/>
              <a:buNone/>
              <a:defRPr/>
            </a:pPr>
            <a:r>
              <a:rPr lang="en-US" sz="3200" kern="0" dirty="0">
                <a:solidFill>
                  <a:schemeClr val="tx1"/>
                </a:solidFill>
                <a:latin typeface="+mn-lt"/>
                <a:ea typeface="ＭＳ Ｐゴシック" charset="-128"/>
              </a:rPr>
              <a:t>	</a:t>
            </a:r>
            <a:r>
              <a:rPr lang="en-US" sz="3200" kern="0" dirty="0">
                <a:solidFill>
                  <a:schemeClr val="tx1"/>
                </a:solidFill>
                <a:latin typeface="Arial"/>
                <a:ea typeface="ＭＳ Ｐゴシック" charset="-128"/>
                <a:cs typeface="Arial"/>
              </a:rPr>
              <a:t>Client	 	SYN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rPr>
              <a:t> 	Server</a:t>
            </a:r>
          </a:p>
          <a:p>
            <a:pPr marL="742950" lvl="1" indent="-285750" algn="l">
              <a:spcBef>
                <a:spcPct val="20000"/>
              </a:spcBef>
              <a:buFont typeface="Wingdings" charset="2"/>
              <a:buNone/>
              <a:defRPr/>
            </a:pPr>
            <a:r>
              <a:rPr lang="en-US" sz="3200" kern="0" dirty="0">
                <a:solidFill>
                  <a:schemeClr val="tx1"/>
                </a:solidFill>
                <a:latin typeface="Arial"/>
                <a:ea typeface="ＭＳ Ｐゴシック" charset="-128"/>
                <a:cs typeface="Arial"/>
              </a:rPr>
              <a:t>	Client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sym typeface="Wingdings" charset="2"/>
              </a:rPr>
              <a:t> </a:t>
            </a:r>
            <a:r>
              <a:rPr lang="en-US" sz="3200" kern="0" dirty="0">
                <a:solidFill>
                  <a:schemeClr val="tx1"/>
                </a:solidFill>
                <a:latin typeface="Arial"/>
                <a:ea typeface="ＭＳ Ｐゴシック" charset="-128"/>
                <a:cs typeface="Arial"/>
              </a:rPr>
              <a:t>SYN/ACK	Server</a:t>
            </a:r>
          </a:p>
          <a:p>
            <a:pPr marL="742950" lvl="1" indent="-285750" algn="l">
              <a:spcBef>
                <a:spcPct val="20000"/>
              </a:spcBef>
              <a:buFont typeface="Wingdings" charset="2"/>
              <a:buNone/>
              <a:defRPr/>
            </a:pPr>
            <a:r>
              <a:rPr lang="en-US" sz="3200" kern="0" dirty="0">
                <a:solidFill>
                  <a:schemeClr val="tx1"/>
                </a:solidFill>
                <a:latin typeface="Arial"/>
                <a:ea typeface="ＭＳ Ｐゴシック" charset="-128"/>
                <a:cs typeface="Arial"/>
              </a:rPr>
              <a:t>	Client	 	RST	</a:t>
            </a:r>
            <a:r>
              <a:rPr lang="en-US" sz="3200" kern="0" dirty="0" err="1">
                <a:solidFill>
                  <a:schemeClr val="tx1"/>
                </a:solidFill>
                <a:latin typeface="Arial"/>
                <a:ea typeface="ＭＳ Ｐゴシック" charset="-128"/>
                <a:cs typeface="Arial"/>
                <a:sym typeface="Wingdings" charset="2"/>
              </a:rPr>
              <a:t></a:t>
            </a:r>
            <a:r>
              <a:rPr lang="en-US" sz="3200" kern="0" dirty="0">
                <a:solidFill>
                  <a:schemeClr val="tx1"/>
                </a:solidFill>
                <a:latin typeface="Arial"/>
                <a:ea typeface="ＭＳ Ｐゴシック" charset="-128"/>
                <a:cs typeface="Arial"/>
              </a:rPr>
              <a:t> 	Server</a:t>
            </a:r>
          </a:p>
        </p:txBody>
      </p:sp>
      <p:pic>
        <p:nvPicPr>
          <p:cNvPr id="59398" name="Picture 4" descr="Clipboard04"/>
          <p:cNvPicPr>
            <a:picLocks noChangeAspect="1" noChangeArrowheads="1"/>
          </p:cNvPicPr>
          <p:nvPr/>
        </p:nvPicPr>
        <p:blipFill>
          <a:blip r:embed="rId3"/>
          <a:srcRect l="55141" t="15335" b="50160"/>
          <a:stretch>
            <a:fillRect/>
          </a:stretch>
        </p:blipFill>
        <p:spPr bwMode="auto">
          <a:xfrm>
            <a:off x="6883400" y="2362200"/>
            <a:ext cx="5638800" cy="1057275"/>
          </a:xfrm>
          <a:prstGeom prst="rect">
            <a:avLst/>
          </a:prstGeom>
          <a:noFill/>
          <a:ln w="9525">
            <a:noFill/>
            <a:miter lim="800000"/>
            <a:headEnd/>
            <a:tailEnd/>
          </a:ln>
        </p:spPr>
      </p:pic>
      <p:sp>
        <p:nvSpPr>
          <p:cNvPr id="59399" name="TextBox 10"/>
          <p:cNvSpPr txBox="1">
            <a:spLocks noChangeArrowheads="1"/>
          </p:cNvSpPr>
          <p:nvPr/>
        </p:nvSpPr>
        <p:spPr bwMode="auto">
          <a:xfrm>
            <a:off x="406400" y="4038600"/>
            <a:ext cx="12217400" cy="2062103"/>
          </a:xfrm>
          <a:prstGeom prst="rect">
            <a:avLst/>
          </a:prstGeom>
          <a:noFill/>
          <a:ln w="9525">
            <a:noFill/>
            <a:miter lim="800000"/>
            <a:headEnd/>
            <a:tailEnd/>
          </a:ln>
        </p:spPr>
        <p:txBody>
          <a:bodyPr>
            <a:spAutoFit/>
          </a:bodyPr>
          <a:lstStyle/>
          <a:p>
            <a:pPr algn="l">
              <a:buFont typeface="Arial" pitchFamily="34" charset="0"/>
              <a:buChar char="•"/>
            </a:pPr>
            <a:r>
              <a:rPr lang="en-US" altLang="en-US" sz="3200" dirty="0">
                <a:latin typeface="Arial" pitchFamily="34" charset="0"/>
                <a:cs typeface="Arial" pitchFamily="34" charset="0"/>
              </a:rPr>
              <a:t> The server is ready but the client never completes the handshake.</a:t>
            </a:r>
          </a:p>
          <a:p>
            <a:pPr algn="l">
              <a:buFont typeface="Arial" pitchFamily="34" charset="0"/>
              <a:buChar char="•"/>
            </a:pPr>
            <a:r>
              <a:rPr lang="en-US" altLang="en-US" sz="3200" dirty="0">
                <a:latin typeface="Arial" pitchFamily="34" charset="0"/>
                <a:cs typeface="Arial" pitchFamily="34" charset="0"/>
              </a:rPr>
              <a:t>Somewhat stealthy since session handshake is not completed which keeps it out of some log files</a:t>
            </a:r>
          </a:p>
        </p:txBody>
      </p:sp>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55</a:t>
            </a:fld>
            <a:endParaRPr lang="en-US" altLang="en-US" sz="1200" dirty="0">
              <a:solidFill>
                <a:schemeClr val="tx1"/>
              </a:solidFill>
            </a:endParaRPr>
          </a:p>
        </p:txBody>
      </p:sp>
    </p:spTree>
  </p:cSld>
  <p:clrMapOvr>
    <a:masterClrMapping/>
  </p:clrMapOvr>
  <p:transition spd="med">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dirty="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Possible responses to a TCP SYN packet</a:t>
            </a:r>
            <a:endParaRPr lang="en-US" altLang="en-US" sz="3200" i="0" dirty="0">
              <a:latin typeface="Arial" pitchFamily="34" charset="0"/>
              <a:sym typeface="Arial" pitchFamily="34" charset="0"/>
            </a:endParaRPr>
          </a:p>
        </p:txBody>
      </p:sp>
      <p:sp>
        <p:nvSpPr>
          <p:cNvPr id="59399" name="TextBox 10"/>
          <p:cNvSpPr txBox="1">
            <a:spLocks noChangeArrowheads="1"/>
          </p:cNvSpPr>
          <p:nvPr/>
        </p:nvSpPr>
        <p:spPr bwMode="auto">
          <a:xfrm>
            <a:off x="412750" y="2071687"/>
            <a:ext cx="12217400" cy="6001643"/>
          </a:xfrm>
          <a:prstGeom prst="rect">
            <a:avLst/>
          </a:prstGeom>
          <a:noFill/>
          <a:ln w="9525">
            <a:noFill/>
            <a:miter lim="800000"/>
            <a:headEnd/>
            <a:tailEnd/>
          </a:ln>
        </p:spPr>
        <p:txBody>
          <a:bodyPr>
            <a:spAutoFit/>
          </a:bodyPr>
          <a:lstStyle/>
          <a:p>
            <a:pPr algn="l">
              <a:buFont typeface="Arial" pitchFamily="34" charset="0"/>
              <a:buChar char="•"/>
            </a:pPr>
            <a:r>
              <a:rPr lang="en-US" altLang="en-US" sz="3200" dirty="0">
                <a:latin typeface="Arial" pitchFamily="34" charset="0"/>
                <a:cs typeface="Arial" pitchFamily="34" charset="0"/>
              </a:rPr>
              <a:t> The server is ready but the client never completes the handshake.</a:t>
            </a:r>
          </a:p>
          <a:p>
            <a:pPr algn="l">
              <a:buFont typeface="Arial" pitchFamily="34" charset="0"/>
              <a:buChar char="•"/>
            </a:pPr>
            <a:r>
              <a:rPr lang="en-US" altLang="en-US" sz="3200" dirty="0">
                <a:latin typeface="Arial" pitchFamily="34" charset="0"/>
                <a:cs typeface="Arial" pitchFamily="34" charset="0"/>
              </a:rPr>
              <a:t>Somewhat stealthy since session handshake is not completed which keeps it out of some log files</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Open </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Closed</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Filtered (no response)</a:t>
            </a:r>
          </a:p>
          <a:p>
            <a:pPr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Filtered (ICMP unreachable)</a:t>
            </a:r>
          </a:p>
        </p:txBody>
      </p:sp>
      <p:pic>
        <p:nvPicPr>
          <p:cNvPr id="59400" name="Picture 5" descr="SYN-Closed"/>
          <p:cNvPicPr>
            <a:picLocks noChangeAspect="1" noChangeArrowheads="1"/>
          </p:cNvPicPr>
          <p:nvPr/>
        </p:nvPicPr>
        <p:blipFill>
          <a:blip r:embed="rId3"/>
          <a:srcRect l="61046" t="35965"/>
          <a:stretch>
            <a:fillRect/>
          </a:stretch>
        </p:blipFill>
        <p:spPr bwMode="auto">
          <a:xfrm>
            <a:off x="5444071" y="5617150"/>
            <a:ext cx="4116721" cy="761426"/>
          </a:xfrm>
          <a:prstGeom prst="rect">
            <a:avLst/>
          </a:prstGeom>
          <a:noFill/>
          <a:ln w="9525">
            <a:noFill/>
            <a:miter lim="800000"/>
            <a:headEnd/>
            <a:tailEnd/>
          </a:ln>
        </p:spPr>
      </p:pic>
      <p:pic>
        <p:nvPicPr>
          <p:cNvPr id="59401" name="Picture 4" descr="Clipboard04"/>
          <p:cNvPicPr>
            <a:picLocks noChangeAspect="1" noChangeArrowheads="1"/>
          </p:cNvPicPr>
          <p:nvPr/>
        </p:nvPicPr>
        <p:blipFill>
          <a:blip r:embed="rId4"/>
          <a:srcRect l="55141" t="15335" b="50160"/>
          <a:stretch>
            <a:fillRect/>
          </a:stretch>
        </p:blipFill>
        <p:spPr bwMode="auto">
          <a:xfrm>
            <a:off x="5444071" y="4502913"/>
            <a:ext cx="4611269" cy="864613"/>
          </a:xfrm>
          <a:prstGeom prst="rect">
            <a:avLst/>
          </a:prstGeom>
          <a:noFill/>
          <a:ln w="9525">
            <a:noFill/>
            <a:miter lim="800000"/>
            <a:headEnd/>
            <a:tailEnd/>
          </a:ln>
        </p:spPr>
      </p:pic>
      <p:pic>
        <p:nvPicPr>
          <p:cNvPr id="59402" name="Picture 6" descr="SYN-filtered"/>
          <p:cNvPicPr>
            <a:picLocks noChangeAspect="1" noChangeArrowheads="1"/>
          </p:cNvPicPr>
          <p:nvPr/>
        </p:nvPicPr>
        <p:blipFill>
          <a:blip r:embed="rId5"/>
          <a:srcRect l="14583" r="44489" b="86198"/>
          <a:stretch>
            <a:fillRect/>
          </a:stretch>
        </p:blipFill>
        <p:spPr bwMode="auto">
          <a:xfrm>
            <a:off x="5444071" y="6629400"/>
            <a:ext cx="3658381" cy="319285"/>
          </a:xfrm>
          <a:prstGeom prst="rect">
            <a:avLst/>
          </a:prstGeom>
          <a:noFill/>
          <a:ln w="9525">
            <a:noFill/>
            <a:miter lim="800000"/>
            <a:headEnd/>
            <a:tailEnd/>
          </a:ln>
        </p:spPr>
      </p:pic>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56</a:t>
            </a:fld>
            <a:endParaRPr lang="en-US" altLang="en-US" sz="1200" dirty="0">
              <a:solidFill>
                <a:schemeClr val="tx1"/>
              </a:solidFill>
            </a:endParaRPr>
          </a:p>
        </p:txBody>
      </p:sp>
      <p:pic>
        <p:nvPicPr>
          <p:cNvPr id="5" name="Picture 4"/>
          <p:cNvPicPr>
            <a:picLocks noChangeAspect="1"/>
          </p:cNvPicPr>
          <p:nvPr/>
        </p:nvPicPr>
        <p:blipFill rotWithShape="1">
          <a:blip r:embed="rId6"/>
          <a:srcRect l="11939" b="963"/>
          <a:stretch/>
        </p:blipFill>
        <p:spPr>
          <a:xfrm>
            <a:off x="5444071" y="8104881"/>
            <a:ext cx="7306729" cy="693539"/>
          </a:xfrm>
          <a:prstGeom prst="rect">
            <a:avLst/>
          </a:prstGeom>
        </p:spPr>
      </p:pic>
    </p:spTree>
    <p:extLst>
      <p:ext uri="{BB962C8B-B14F-4D97-AF65-F5344CB8AC3E}">
        <p14:creationId xmlns:p14="http://schemas.microsoft.com/office/powerpoint/2010/main" val="777261872"/>
      </p:ext>
    </p:extLst>
  </p:cSld>
  <p:clrMapOvr>
    <a:masterClrMapping/>
  </p:clrMapOvr>
  <p:transition spd="med">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UDP Scan</a:t>
            </a:r>
            <a:endParaRPr lang="en-US" altLang="en-US" sz="3200" i="0" dirty="0">
              <a:latin typeface="Arial" pitchFamily="34" charset="0"/>
              <a:sym typeface="Arial" pitchFamily="34" charset="0"/>
            </a:endParaRPr>
          </a:p>
        </p:txBody>
      </p:sp>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57</a:t>
            </a:fld>
            <a:endParaRPr lang="en-US" altLang="en-US" sz="1200" dirty="0">
              <a:solidFill>
                <a:schemeClr val="tx1"/>
              </a:solidFill>
            </a:endParaRPr>
          </a:p>
        </p:txBody>
      </p:sp>
      <p:pic>
        <p:nvPicPr>
          <p:cNvPr id="2" name="Picture 1"/>
          <p:cNvPicPr>
            <a:picLocks noChangeAspect="1"/>
          </p:cNvPicPr>
          <p:nvPr/>
        </p:nvPicPr>
        <p:blipFill>
          <a:blip r:embed="rId3"/>
          <a:stretch>
            <a:fillRect/>
          </a:stretch>
        </p:blipFill>
        <p:spPr>
          <a:xfrm>
            <a:off x="0" y="2590800"/>
            <a:ext cx="13004800" cy="1594695"/>
          </a:xfrm>
          <a:prstGeom prst="rect">
            <a:avLst/>
          </a:prstGeom>
        </p:spPr>
      </p:pic>
      <p:sp>
        <p:nvSpPr>
          <p:cNvPr id="4" name="TextBox 3"/>
          <p:cNvSpPr txBox="1"/>
          <p:nvPr/>
        </p:nvSpPr>
        <p:spPr>
          <a:xfrm>
            <a:off x="711200" y="4663888"/>
            <a:ext cx="10819885" cy="3970318"/>
          </a:xfrm>
          <a:prstGeom prst="rect">
            <a:avLst/>
          </a:prstGeom>
          <a:noFill/>
        </p:spPr>
        <p:txBody>
          <a:bodyPr wrap="none" rtlCol="0">
            <a:spAutoFit/>
          </a:bodyPr>
          <a:lstStyle/>
          <a:p>
            <a:pPr marL="571500" indent="-571500" algn="l">
              <a:buFont typeface="Arial" charset="0"/>
              <a:buChar char="•"/>
            </a:pPr>
            <a:r>
              <a:rPr lang="en-US" dirty="0"/>
              <a:t>Much simpler as compared to TCP</a:t>
            </a:r>
          </a:p>
          <a:p>
            <a:pPr marL="571500" indent="-571500" algn="l">
              <a:buFont typeface="Arial" charset="0"/>
              <a:buChar char="•"/>
            </a:pPr>
            <a:r>
              <a:rPr lang="en-US" dirty="0"/>
              <a:t>Connectionless</a:t>
            </a:r>
          </a:p>
          <a:p>
            <a:pPr marL="571500" indent="-571500" algn="l">
              <a:buFont typeface="Arial" charset="0"/>
              <a:buChar char="•"/>
            </a:pPr>
            <a:r>
              <a:rPr lang="en-US" dirty="0"/>
              <a:t>Less reliable </a:t>
            </a:r>
            <a:r>
              <a:rPr lang="mr-IN" dirty="0"/>
              <a:t>–</a:t>
            </a:r>
            <a:r>
              <a:rPr lang="en-US" dirty="0"/>
              <a:t> a response is not assured</a:t>
            </a:r>
          </a:p>
          <a:p>
            <a:pPr marL="571500" indent="-571500" algn="l">
              <a:buFont typeface="Arial" charset="0"/>
              <a:buChar char="•"/>
            </a:pPr>
            <a:r>
              <a:rPr lang="en-US" dirty="0"/>
              <a:t>Much slower scanning</a:t>
            </a:r>
          </a:p>
          <a:p>
            <a:pPr marL="1028700" lvl="1" indent="-571500" algn="l">
              <a:buFont typeface="Arial" charset="0"/>
              <a:buChar char="•"/>
            </a:pPr>
            <a:r>
              <a:rPr lang="en-US" dirty="0"/>
              <a:t>Some OS limit ICMP unreachable responses</a:t>
            </a:r>
          </a:p>
          <a:p>
            <a:pPr marL="1028700" lvl="1" indent="-571500" algn="l">
              <a:buFont typeface="Arial" charset="0"/>
              <a:buChar char="•"/>
            </a:pPr>
            <a:r>
              <a:rPr lang="en-US" dirty="0"/>
              <a:t>Linux limits to 1 per second</a:t>
            </a:r>
          </a:p>
        </p:txBody>
      </p:sp>
    </p:spTree>
    <p:extLst>
      <p:ext uri="{BB962C8B-B14F-4D97-AF65-F5344CB8AC3E}">
        <p14:creationId xmlns:p14="http://schemas.microsoft.com/office/powerpoint/2010/main" val="2045395096"/>
      </p:ext>
    </p:extLst>
  </p:cSld>
  <p:clrMapOvr>
    <a:masterClrMapping/>
  </p:clrMapOvr>
  <p:transition spd="med">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9" name="TextBox 10"/>
          <p:cNvSpPr txBox="1">
            <a:spLocks noChangeArrowheads="1"/>
          </p:cNvSpPr>
          <p:nvPr/>
        </p:nvSpPr>
        <p:spPr bwMode="auto">
          <a:xfrm>
            <a:off x="412750" y="2071687"/>
            <a:ext cx="12217400" cy="7478970"/>
          </a:xfrm>
          <a:prstGeom prst="rect">
            <a:avLst/>
          </a:prstGeom>
          <a:noFill/>
          <a:ln w="9525">
            <a:noFill/>
            <a:miter lim="800000"/>
            <a:headEnd/>
            <a:tailEnd/>
          </a:ln>
        </p:spPr>
        <p:txBody>
          <a:bodyPr>
            <a:spAutoFit/>
          </a:bodyPr>
          <a:lstStyle/>
          <a:p>
            <a:pPr algn="l">
              <a:buFont typeface="Arial" pitchFamily="34" charset="0"/>
              <a:buChar char="•"/>
            </a:pPr>
            <a:r>
              <a:rPr lang="en-US" altLang="en-US" sz="3200" dirty="0">
                <a:latin typeface="Arial" pitchFamily="34" charset="0"/>
                <a:cs typeface="Arial" pitchFamily="34" charset="0"/>
              </a:rPr>
              <a:t>Open</a:t>
            </a:r>
          </a:p>
          <a:p>
            <a:pPr lvl="1" algn="l">
              <a:buFont typeface="Arial" pitchFamily="34" charset="0"/>
              <a:buChar char="•"/>
            </a:pPr>
            <a:r>
              <a:rPr lang="en-US" altLang="en-US" sz="3200" dirty="0">
                <a:latin typeface="Arial" pitchFamily="34" charset="0"/>
                <a:cs typeface="Arial" pitchFamily="34" charset="0"/>
              </a:rPr>
              <a:t>Some ICMP Response</a:t>
            </a:r>
          </a:p>
          <a:p>
            <a:pPr lvl="1" algn="l">
              <a:buFont typeface="Arial" pitchFamily="34" charset="0"/>
              <a:buChar char="•"/>
            </a:pPr>
            <a:endParaRPr lang="en-US" altLang="en-US" sz="3200" dirty="0">
              <a:latin typeface="Arial" pitchFamily="34" charset="0"/>
              <a:cs typeface="Arial" pitchFamily="34" charset="0"/>
            </a:endParaRPr>
          </a:p>
          <a:p>
            <a:pPr lvl="1" algn="l">
              <a:buFont typeface="Arial" pitchFamily="34" charset="0"/>
              <a:buChar char="•"/>
            </a:pPr>
            <a:endParaRPr lang="en-US" altLang="en-US" sz="3200" dirty="0">
              <a:latin typeface="Arial" pitchFamily="34" charset="0"/>
              <a:cs typeface="Arial" pitchFamily="34" charset="0"/>
            </a:endParaRPr>
          </a:p>
          <a:p>
            <a:pPr lvl="1"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a:latin typeface="Arial" pitchFamily="34" charset="0"/>
                <a:cs typeface="Arial" pitchFamily="34" charset="0"/>
              </a:rPr>
              <a:t>Closed</a:t>
            </a:r>
          </a:p>
          <a:p>
            <a:pPr lvl="1" algn="l">
              <a:buFont typeface="Arial" pitchFamily="34" charset="0"/>
              <a:buChar char="•"/>
            </a:pPr>
            <a:r>
              <a:rPr lang="en-US" altLang="en-US" sz="3200" dirty="0">
                <a:latin typeface="Arial" pitchFamily="34" charset="0"/>
                <a:cs typeface="Arial" pitchFamily="34" charset="0"/>
              </a:rPr>
              <a:t>ICMP Unreachable</a:t>
            </a:r>
          </a:p>
          <a:p>
            <a:pPr lvl="1" algn="l">
              <a:buFont typeface="Arial" pitchFamily="34" charset="0"/>
              <a:buChar char="•"/>
            </a:pPr>
            <a:endParaRPr lang="en-US" altLang="en-US" sz="3200" dirty="0">
              <a:latin typeface="Arial" pitchFamily="34" charset="0"/>
              <a:cs typeface="Arial" pitchFamily="34" charset="0"/>
            </a:endParaRPr>
          </a:p>
          <a:p>
            <a:pPr lvl="1" algn="l">
              <a:buFont typeface="Arial" pitchFamily="34" charset="0"/>
              <a:buChar char="•"/>
            </a:pPr>
            <a:endParaRPr lang="en-US" altLang="en-US" sz="3200" dirty="0">
              <a:latin typeface="Arial" pitchFamily="34" charset="0"/>
              <a:cs typeface="Arial" pitchFamily="34" charset="0"/>
            </a:endParaRPr>
          </a:p>
          <a:p>
            <a:pPr algn="l">
              <a:buFont typeface="Arial" pitchFamily="34" charset="0"/>
              <a:buChar char="•"/>
            </a:pPr>
            <a:r>
              <a:rPr lang="en-US" altLang="en-US" sz="3200" dirty="0" err="1">
                <a:latin typeface="Arial" pitchFamily="34" charset="0"/>
                <a:cs typeface="Arial" pitchFamily="34" charset="0"/>
              </a:rPr>
              <a:t>Open|Filtered</a:t>
            </a:r>
            <a:r>
              <a:rPr lang="en-US" altLang="en-US" sz="3200" dirty="0">
                <a:latin typeface="Arial" pitchFamily="34" charset="0"/>
                <a:cs typeface="Arial" pitchFamily="34" charset="0"/>
              </a:rPr>
              <a:t> (no response)</a:t>
            </a:r>
          </a:p>
          <a:p>
            <a:pPr lvl="1" algn="l">
              <a:buFont typeface="Arial" pitchFamily="34" charset="0"/>
              <a:buChar char="•"/>
            </a:pPr>
            <a:r>
              <a:rPr lang="en-US" altLang="en-US" sz="3200" dirty="0">
                <a:latin typeface="Arial" pitchFamily="34" charset="0"/>
                <a:cs typeface="Arial" pitchFamily="34" charset="0"/>
              </a:rPr>
              <a:t>Not certain</a:t>
            </a:r>
          </a:p>
          <a:p>
            <a:pPr lvl="2" algn="l">
              <a:buFont typeface="Arial" pitchFamily="34" charset="0"/>
              <a:buChar char="•"/>
            </a:pPr>
            <a:r>
              <a:rPr lang="en-US" altLang="en-US" sz="3200" dirty="0">
                <a:latin typeface="Arial" pitchFamily="34" charset="0"/>
                <a:cs typeface="Arial" pitchFamily="34" charset="0"/>
              </a:rPr>
              <a:t>Packet got dropped?</a:t>
            </a:r>
          </a:p>
          <a:p>
            <a:pPr lvl="2" algn="l">
              <a:buFont typeface="Arial" pitchFamily="34" charset="0"/>
              <a:buChar char="•"/>
            </a:pPr>
            <a:r>
              <a:rPr lang="en-US" altLang="en-US" sz="3200" dirty="0">
                <a:latin typeface="Arial" pitchFamily="34" charset="0"/>
                <a:cs typeface="Arial" pitchFamily="34" charset="0"/>
              </a:rPr>
              <a:t>Service not responding? (improperly formatted packet)</a:t>
            </a:r>
          </a:p>
          <a:p>
            <a:pPr lvl="2" algn="l">
              <a:buFont typeface="Arial" pitchFamily="34" charset="0"/>
              <a:buChar char="•"/>
            </a:pPr>
            <a:r>
              <a:rPr lang="en-US" altLang="en-US" sz="3200" dirty="0">
                <a:latin typeface="Arial" pitchFamily="34" charset="0"/>
                <a:cs typeface="Arial" pitchFamily="34" charset="0"/>
              </a:rPr>
              <a:t>Firewall is blocking</a:t>
            </a:r>
          </a:p>
          <a:p>
            <a:pPr lvl="2" algn="l">
              <a:buFont typeface="Arial" pitchFamily="34" charset="0"/>
              <a:buChar char="•"/>
            </a:pPr>
            <a:endParaRPr lang="en-US" altLang="en-US" sz="3200" dirty="0">
              <a:latin typeface="Arial" pitchFamily="34" charset="0"/>
              <a:cs typeface="Arial" pitchFamily="34" charset="0"/>
            </a:endParaRPr>
          </a:p>
        </p:txBody>
      </p:sp>
      <p:sp>
        <p:nvSpPr>
          <p:cNvPr id="593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dirty="0">
                <a:solidFill>
                  <a:schemeClr val="tx1"/>
                </a:solidFill>
              </a:rPr>
              <a:t>CS 6823 - Network Security</a:t>
            </a:r>
          </a:p>
        </p:txBody>
      </p:sp>
      <p:sp>
        <p:nvSpPr>
          <p:cNvPr id="59395" name="Rectangle 4"/>
          <p:cNvSpPr>
            <a:spLocks noGrp="1" noChangeArrowheads="1"/>
          </p:cNvSpPr>
          <p:nvPr>
            <p:ph type="title"/>
          </p:nvPr>
        </p:nvSpPr>
        <p:spPr bwMode="auto">
          <a:xfrm>
            <a:off x="254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Possible responses to a UDP packet</a:t>
            </a:r>
            <a:endParaRPr lang="en-US" altLang="en-US" sz="3200" i="0" dirty="0">
              <a:latin typeface="Arial" pitchFamily="34" charset="0"/>
              <a:sym typeface="Arial" pitchFamily="34" charset="0"/>
            </a:endParaRPr>
          </a:p>
        </p:txBody>
      </p:sp>
      <p:sp>
        <p:nvSpPr>
          <p:cNvPr id="11"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58</a:t>
            </a:fld>
            <a:endParaRPr lang="en-US" altLang="en-US" sz="1200" dirty="0">
              <a:solidFill>
                <a:schemeClr val="tx1"/>
              </a:solidFill>
            </a:endParaRPr>
          </a:p>
        </p:txBody>
      </p:sp>
      <p:grpSp>
        <p:nvGrpSpPr>
          <p:cNvPr id="13" name="Group 12"/>
          <p:cNvGrpSpPr/>
          <p:nvPr/>
        </p:nvGrpSpPr>
        <p:grpSpPr>
          <a:xfrm>
            <a:off x="6521450" y="2076032"/>
            <a:ext cx="4933950" cy="1236210"/>
            <a:chOff x="6521450" y="2076032"/>
            <a:chExt cx="4933950" cy="1236210"/>
          </a:xfrm>
        </p:grpSpPr>
        <p:sp>
          <p:nvSpPr>
            <p:cNvPr id="2" name="Rectangle 1"/>
            <p:cNvSpPr/>
            <p:nvPr/>
          </p:nvSpPr>
          <p:spPr bwMode="auto">
            <a:xfrm>
              <a:off x="6521450" y="2364074"/>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rPr>
                <a:t>A</a:t>
              </a:r>
            </a:p>
          </p:txBody>
        </p:sp>
        <p:sp>
          <p:nvSpPr>
            <p:cNvPr id="12" name="Rectangle 11"/>
            <p:cNvSpPr/>
            <p:nvPr/>
          </p:nvSpPr>
          <p:spPr bwMode="auto">
            <a:xfrm>
              <a:off x="10541000" y="2397842"/>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Gill Sans" charset="0"/>
                  <a:ea typeface="ヒラギノ角ゴ ProN W3" charset="-128"/>
                  <a:cs typeface="ヒラギノ角ゴ ProN W3" charset="-128"/>
                </a:rPr>
                <a:t>B</a:t>
              </a: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4" name="Straight Arrow Connector 3"/>
            <p:cNvCxnSpPr/>
            <p:nvPr/>
          </p:nvCxnSpPr>
          <p:spPr bwMode="auto">
            <a:xfrm>
              <a:off x="7797800" y="2397842"/>
              <a:ext cx="2438400" cy="25862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cxnSp>
          <p:nvCxnSpPr>
            <p:cNvPr id="7" name="Straight Arrow Connector 6"/>
            <p:cNvCxnSpPr/>
            <p:nvPr/>
          </p:nvCxnSpPr>
          <p:spPr bwMode="auto">
            <a:xfrm flipH="1">
              <a:off x="7721600" y="2855042"/>
              <a:ext cx="2514600" cy="192958"/>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10" name="TextBox 9"/>
            <p:cNvSpPr txBox="1"/>
            <p:nvPr/>
          </p:nvSpPr>
          <p:spPr>
            <a:xfrm>
              <a:off x="8621699" y="2076032"/>
              <a:ext cx="790601" cy="461665"/>
            </a:xfrm>
            <a:prstGeom prst="rect">
              <a:avLst/>
            </a:prstGeom>
            <a:noFill/>
          </p:spPr>
          <p:txBody>
            <a:bodyPr wrap="none" rtlCol="0">
              <a:spAutoFit/>
            </a:bodyPr>
            <a:lstStyle/>
            <a:p>
              <a:r>
                <a:rPr lang="en-US" sz="2400" dirty="0"/>
                <a:t>UDP</a:t>
              </a:r>
            </a:p>
          </p:txBody>
        </p:sp>
        <p:sp>
          <p:nvSpPr>
            <p:cNvPr id="19" name="TextBox 18"/>
            <p:cNvSpPr txBox="1"/>
            <p:nvPr/>
          </p:nvSpPr>
          <p:spPr>
            <a:xfrm>
              <a:off x="8524848" y="2572196"/>
              <a:ext cx="790601" cy="461665"/>
            </a:xfrm>
            <a:prstGeom prst="rect">
              <a:avLst/>
            </a:prstGeom>
            <a:noFill/>
          </p:spPr>
          <p:txBody>
            <a:bodyPr wrap="none" rtlCol="0">
              <a:spAutoFit/>
            </a:bodyPr>
            <a:lstStyle/>
            <a:p>
              <a:r>
                <a:rPr lang="en-US" sz="2400" dirty="0"/>
                <a:t>UDP</a:t>
              </a:r>
            </a:p>
          </p:txBody>
        </p:sp>
      </p:grpSp>
      <p:grpSp>
        <p:nvGrpSpPr>
          <p:cNvPr id="27" name="Group 26"/>
          <p:cNvGrpSpPr/>
          <p:nvPr/>
        </p:nvGrpSpPr>
        <p:grpSpPr>
          <a:xfrm>
            <a:off x="6550024" y="6536190"/>
            <a:ext cx="4933950" cy="1236210"/>
            <a:chOff x="6521450" y="2076032"/>
            <a:chExt cx="4933950" cy="1236210"/>
          </a:xfrm>
        </p:grpSpPr>
        <p:sp>
          <p:nvSpPr>
            <p:cNvPr id="28" name="Rectangle 27"/>
            <p:cNvSpPr/>
            <p:nvPr/>
          </p:nvSpPr>
          <p:spPr bwMode="auto">
            <a:xfrm>
              <a:off x="6521450" y="2364074"/>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rPr>
                <a:t>A</a:t>
              </a:r>
            </a:p>
          </p:txBody>
        </p:sp>
        <p:sp>
          <p:nvSpPr>
            <p:cNvPr id="29" name="Rectangle 28"/>
            <p:cNvSpPr/>
            <p:nvPr/>
          </p:nvSpPr>
          <p:spPr bwMode="auto">
            <a:xfrm>
              <a:off x="10541000" y="2397842"/>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Gill Sans" charset="0"/>
                  <a:ea typeface="ヒラギノ角ゴ ProN W3" charset="-128"/>
                  <a:cs typeface="ヒラギノ角ゴ ProN W3" charset="-128"/>
                </a:rPr>
                <a:t>B</a:t>
              </a: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30" name="Straight Arrow Connector 29"/>
            <p:cNvCxnSpPr/>
            <p:nvPr/>
          </p:nvCxnSpPr>
          <p:spPr bwMode="auto">
            <a:xfrm>
              <a:off x="7797800" y="2397842"/>
              <a:ext cx="2438400" cy="25862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32" name="TextBox 31"/>
            <p:cNvSpPr txBox="1"/>
            <p:nvPr/>
          </p:nvSpPr>
          <p:spPr>
            <a:xfrm>
              <a:off x="8621699" y="2076032"/>
              <a:ext cx="790601" cy="461665"/>
            </a:xfrm>
            <a:prstGeom prst="rect">
              <a:avLst/>
            </a:prstGeom>
            <a:noFill/>
          </p:spPr>
          <p:txBody>
            <a:bodyPr wrap="none" rtlCol="0">
              <a:spAutoFit/>
            </a:bodyPr>
            <a:lstStyle/>
            <a:p>
              <a:r>
                <a:rPr lang="en-US" sz="2400" dirty="0"/>
                <a:t>UDP</a:t>
              </a:r>
            </a:p>
          </p:txBody>
        </p:sp>
      </p:grpSp>
      <p:grpSp>
        <p:nvGrpSpPr>
          <p:cNvPr id="34" name="Group 33"/>
          <p:cNvGrpSpPr/>
          <p:nvPr/>
        </p:nvGrpSpPr>
        <p:grpSpPr>
          <a:xfrm>
            <a:off x="6550024" y="4311672"/>
            <a:ext cx="4933950" cy="1385539"/>
            <a:chOff x="6521450" y="2076032"/>
            <a:chExt cx="4933950" cy="1385539"/>
          </a:xfrm>
        </p:grpSpPr>
        <p:sp>
          <p:nvSpPr>
            <p:cNvPr id="35" name="Rectangle 34"/>
            <p:cNvSpPr/>
            <p:nvPr/>
          </p:nvSpPr>
          <p:spPr bwMode="auto">
            <a:xfrm>
              <a:off x="6521450" y="2364074"/>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rPr>
                <a:t>A</a:t>
              </a:r>
            </a:p>
          </p:txBody>
        </p:sp>
        <p:sp>
          <p:nvSpPr>
            <p:cNvPr id="36" name="Rectangle 35"/>
            <p:cNvSpPr/>
            <p:nvPr/>
          </p:nvSpPr>
          <p:spPr bwMode="auto">
            <a:xfrm>
              <a:off x="10541000" y="2397842"/>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rgbClr val="000000"/>
                  </a:solidFill>
                  <a:latin typeface="Gill Sans" charset="0"/>
                  <a:ea typeface="ヒラギノ角ゴ ProN W3" charset="-128"/>
                  <a:cs typeface="ヒラギノ角ゴ ProN W3" charset="-128"/>
                </a:rPr>
                <a:t>B</a:t>
              </a: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cxnSp>
          <p:nvCxnSpPr>
            <p:cNvPr id="37" name="Straight Arrow Connector 36"/>
            <p:cNvCxnSpPr/>
            <p:nvPr/>
          </p:nvCxnSpPr>
          <p:spPr bwMode="auto">
            <a:xfrm>
              <a:off x="7797800" y="2397842"/>
              <a:ext cx="2438400" cy="25862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cxnSp>
          <p:nvCxnSpPr>
            <p:cNvPr id="38" name="Straight Arrow Connector 37"/>
            <p:cNvCxnSpPr/>
            <p:nvPr/>
          </p:nvCxnSpPr>
          <p:spPr bwMode="auto">
            <a:xfrm flipH="1">
              <a:off x="7721600" y="2855042"/>
              <a:ext cx="2514600" cy="192958"/>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39" name="TextBox 38"/>
            <p:cNvSpPr txBox="1"/>
            <p:nvPr/>
          </p:nvSpPr>
          <p:spPr>
            <a:xfrm>
              <a:off x="8621699" y="2076032"/>
              <a:ext cx="790601" cy="461665"/>
            </a:xfrm>
            <a:prstGeom prst="rect">
              <a:avLst/>
            </a:prstGeom>
            <a:noFill/>
          </p:spPr>
          <p:txBody>
            <a:bodyPr wrap="none" rtlCol="0">
              <a:spAutoFit/>
            </a:bodyPr>
            <a:lstStyle/>
            <a:p>
              <a:r>
                <a:rPr lang="en-US" sz="2400" dirty="0"/>
                <a:t>UDP</a:t>
              </a:r>
            </a:p>
          </p:txBody>
        </p:sp>
        <p:sp>
          <p:nvSpPr>
            <p:cNvPr id="40" name="TextBox 39"/>
            <p:cNvSpPr txBox="1"/>
            <p:nvPr/>
          </p:nvSpPr>
          <p:spPr>
            <a:xfrm>
              <a:off x="7690334" y="2999906"/>
              <a:ext cx="2517292" cy="461665"/>
            </a:xfrm>
            <a:prstGeom prst="rect">
              <a:avLst/>
            </a:prstGeom>
            <a:noFill/>
          </p:spPr>
          <p:txBody>
            <a:bodyPr wrap="none" rtlCol="0">
              <a:spAutoFit/>
            </a:bodyPr>
            <a:lstStyle/>
            <a:p>
              <a:r>
                <a:rPr lang="en-US" sz="2400"/>
                <a:t>ICMP Unreachable</a:t>
              </a:r>
              <a:endParaRPr lang="en-US" sz="2400" dirty="0"/>
            </a:p>
          </p:txBody>
        </p:sp>
      </p:grpSp>
    </p:spTree>
    <p:extLst>
      <p:ext uri="{BB962C8B-B14F-4D97-AF65-F5344CB8AC3E}">
        <p14:creationId xmlns:p14="http://schemas.microsoft.com/office/powerpoint/2010/main" val="1732416242"/>
      </p:ext>
    </p:extLst>
  </p:cSld>
  <p:clrMapOvr>
    <a:masterClrMapping/>
  </p:clrMapOvr>
  <p:transition spd="med">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0419" name="Rectangle 4"/>
          <p:cNvSpPr>
            <a:spLocks noGrp="1" noChangeArrowheads="1"/>
          </p:cNvSpPr>
          <p:nvPr>
            <p:ph type="title"/>
          </p:nvPr>
        </p:nvSpPr>
        <p:spPr bwMode="auto">
          <a:xfrm>
            <a:off x="635000" y="11430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 ACK Scanning</a:t>
            </a:r>
            <a:endParaRPr lang="en-US" altLang="en-US" sz="3200" i="0">
              <a:latin typeface="Arial" pitchFamily="34" charset="0"/>
              <a:sym typeface="Arial" pitchFamily="34" charset="0"/>
            </a:endParaRPr>
          </a:p>
        </p:txBody>
      </p:sp>
      <p:sp>
        <p:nvSpPr>
          <p:cNvPr id="60420"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a:latin typeface="Arial" pitchFamily="34" charset="0"/>
                <a:cs typeface="Arial" pitchFamily="34" charset="0"/>
                <a:sym typeface="Arial" pitchFamily="34" charset="0"/>
              </a:rPr>
              <a:t>Some firewalls may allow for outgoing SYN connections and their incoming responses with the ACK bit set.</a:t>
            </a:r>
          </a:p>
          <a:p>
            <a:pPr algn="l" eaLnBrk="1" hangingPunct="1"/>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Stateful firewalls maintain the state of the SYN and ACK packets and will only allow an ACK inbound if there is an outstanding SYN packet.</a:t>
            </a:r>
          </a:p>
          <a:p>
            <a:pPr algn="l" eaLnBrk="1" hangingPunct="1"/>
            <a:endParaRPr lang="en-US" altLang="en-US">
              <a:latin typeface="Arial" pitchFamily="34" charset="0"/>
              <a:sym typeface="Arial" pitchFamily="34" charset="0"/>
            </a:endParaRPr>
          </a:p>
          <a:p>
            <a:pPr algn="l" eaLnBrk="1" hangingPunct="1"/>
            <a:r>
              <a:rPr lang="en-US" altLang="en-US">
                <a:latin typeface="Arial" pitchFamily="34" charset="0"/>
                <a:cs typeface="Arial" pitchFamily="34" charset="0"/>
                <a:sym typeface="Arial" pitchFamily="34" charset="0"/>
              </a:rPr>
              <a:t>Can be useful for network mapping</a:t>
            </a:r>
            <a:endParaRPr lang="en-US" altLang="en-US">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59</a:t>
            </a:fld>
            <a:endParaRPr lang="en-US" altLang="en-US" sz="1200" dirty="0">
              <a:solidFill>
                <a:schemeClr val="tx1"/>
              </a:solidFill>
            </a:endParaRPr>
          </a:p>
        </p:txBody>
      </p:sp>
    </p:spTree>
  </p:cSld>
  <p:clrMapOvr>
    <a:masterClrMapping/>
  </p:clrMapOvr>
  <p:transition spd="med">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8195"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Why?</a:t>
            </a:r>
            <a:endParaRPr lang="en-US" altLang="en-US" sz="3200">
              <a:latin typeface="Arial" pitchFamily="34" charset="0"/>
              <a:sym typeface="Arial" pitchFamily="34" charset="0"/>
            </a:endParaRPr>
          </a:p>
        </p:txBody>
      </p:sp>
      <p:sp>
        <p:nvSpPr>
          <p:cNvPr id="8196"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Fame</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Not so much anymore (more on this with Trends)</a:t>
            </a:r>
            <a:endParaRPr lang="en-US" altLang="en-US" sz="3200">
              <a:latin typeface="Arial" pitchFamily="34" charset="0"/>
              <a:sym typeface="Arial" pitchFamily="34" charset="0"/>
            </a:endParaRPr>
          </a:p>
          <a:p>
            <a:pPr marL="457200" lvl="1"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Money</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The root of all evil… </a:t>
            </a:r>
            <a:endParaRPr lang="en-US" altLang="en-US" sz="3200">
              <a:latin typeface="Arial" pitchFamily="34" charset="0"/>
              <a:sym typeface="Arial" pitchFamily="34" charset="0"/>
            </a:endParaRPr>
          </a:p>
          <a:p>
            <a:pPr marL="457200" lvl="1"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War</a:t>
            </a:r>
            <a:endParaRPr lang="en-US" altLang="en-US" sz="3200">
              <a:latin typeface="Arial" pitchFamily="34" charset="0"/>
              <a:sym typeface="Arial" pitchFamily="34" charset="0"/>
            </a:endParaRPr>
          </a:p>
          <a:p>
            <a:pPr marL="457200" lvl="1" algn="l" eaLnBrk="1" hangingPunct="1"/>
            <a:r>
              <a:rPr lang="en-US" altLang="en-US" sz="3200">
                <a:latin typeface="Arial" pitchFamily="34" charset="0"/>
                <a:ea typeface="MS PGothic" pitchFamily="34" charset="-128"/>
                <a:sym typeface="Arial" pitchFamily="34" charset="0"/>
              </a:rPr>
              <a:t>A battlefront just as real as the air, land, and sea</a:t>
            </a:r>
          </a:p>
          <a:p>
            <a:pPr marL="457200" lvl="1" algn="l" eaLnBrk="1" hangingPunct="1"/>
            <a:endParaRPr lang="en-US" altLang="en-US" sz="3200">
              <a:latin typeface="Arial" pitchFamily="34" charset="0"/>
              <a:ea typeface="MS PGothic" pitchFamily="34" charset="-128"/>
              <a:sym typeface="Arial" pitchFamily="34" charset="0"/>
            </a:endParaRPr>
          </a:p>
          <a:p>
            <a:pPr marL="457200" lvl="1" algn="l" eaLnBrk="1" hangingPunct="1"/>
            <a:r>
              <a:rPr lang="en-US" sz="1600"/>
              <a:t>Mar 20, 2013</a:t>
            </a:r>
            <a:r>
              <a:rPr lang="en-US" sz="1600">
                <a:latin typeface="Arial" pitchFamily="34" charset="0"/>
                <a:sym typeface="Arial" pitchFamily="34" charset="0"/>
              </a:rPr>
              <a:t> - </a:t>
            </a:r>
            <a:r>
              <a:rPr lang="en-US" sz="1600"/>
              <a:t>The computer networks of three major South Korean banks and three television networks went offline nearly simultaneously at 2pm Seoul time on Wednesday, according to South Korea's National Police Agency. The government confirmed that malware was used to bring the networks down, and it is looking into whether North Korea is behind the attack.</a:t>
            </a:r>
          </a:p>
        </p:txBody>
      </p:sp>
      <p:sp>
        <p:nvSpPr>
          <p:cNvPr id="5"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a:t>
            </a:fld>
            <a:endParaRPr lang="en-US" altLang="en-US" sz="1200" dirty="0">
              <a:solidFill>
                <a:schemeClr val="tx1"/>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1443" name="Rectangle 4"/>
          <p:cNvSpPr>
            <a:spLocks noGrp="1" noChangeArrowheads="1"/>
          </p:cNvSpPr>
          <p:nvPr>
            <p:ph type="title"/>
          </p:nvPr>
        </p:nvSpPr>
        <p:spPr bwMode="auto">
          <a:xfrm>
            <a:off x="635000" y="9906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NMAP – FTP Bounce Scan</a:t>
            </a:r>
            <a:endParaRPr lang="en-US" altLang="en-US" sz="3200" i="0">
              <a:latin typeface="Arial" pitchFamily="34" charset="0"/>
              <a:sym typeface="Arial" pitchFamily="34" charset="0"/>
            </a:endParaRPr>
          </a:p>
        </p:txBody>
      </p:sp>
      <p:sp>
        <p:nvSpPr>
          <p:cNvPr id="61444" name="Rectangle 5"/>
          <p:cNvSpPr>
            <a:spLocks noGrp="1" noChangeArrowheads="1"/>
          </p:cNvSpPr>
          <p:nvPr>
            <p:ph idx="1"/>
          </p:nvPr>
        </p:nvSpPr>
        <p:spPr bwMode="auto">
          <a:xfrm>
            <a:off x="558800" y="2057400"/>
            <a:ext cx="12128500" cy="64897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dirty="0">
                <a:latin typeface="Arial" pitchFamily="34" charset="0"/>
                <a:cs typeface="Arial" pitchFamily="34" charset="0"/>
                <a:sym typeface="Arial" pitchFamily="34" charset="0"/>
              </a:rPr>
              <a:t>RFC 959 defines a </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feature</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 in FTP which allows for FTP proxy connections. </a:t>
            </a:r>
          </a:p>
          <a:p>
            <a:pPr algn="l" eaLnBrk="1" hangingPunct="1">
              <a:buFont typeface="Gill Sans" charset="0"/>
              <a:buNone/>
            </a:pPr>
            <a:r>
              <a:rPr lang="en-US" altLang="en-US" sz="2400" dirty="0">
                <a:latin typeface="Arial" pitchFamily="34" charset="0"/>
                <a:cs typeface="Arial" pitchFamily="34" charset="0"/>
                <a:sym typeface="Arial" pitchFamily="34" charset="0"/>
              </a:rPr>
              <a:t> </a:t>
            </a:r>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Essentially I can connect to a FTP and request the server to send a file to a client.</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This should be disabled on properly configured FTP servers.</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Can be used on misconfigured FTP server to bounce a scan off the server thereby hiding the attackers location.</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Use </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port</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 command to try and list directory. If target is listening on the port it will respond with a 150 or 226 response</a:t>
            </a: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If the port is not listening or closed it will respond with </a:t>
            </a:r>
            <a:r>
              <a:rPr lang="ja-JP" altLang="en-US" sz="2400" dirty="0">
                <a:latin typeface="Arial" pitchFamily="34" charset="0"/>
                <a:cs typeface="Arial" pitchFamily="34" charset="0"/>
                <a:sym typeface="Arial" pitchFamily="34" charset="0"/>
              </a:rPr>
              <a:t>“</a:t>
            </a:r>
            <a:r>
              <a:rPr lang="en-US" altLang="ja-JP" sz="2400" dirty="0">
                <a:latin typeface="Arial" pitchFamily="34" charset="0"/>
                <a:cs typeface="Arial" pitchFamily="34" charset="0"/>
                <a:sym typeface="Arial" pitchFamily="34" charset="0"/>
              </a:rPr>
              <a:t>425 Can't build data connection: Connection refused.</a:t>
            </a:r>
            <a:r>
              <a:rPr lang="ja-JP" altLang="en-US" sz="2400" dirty="0">
                <a:latin typeface="Arial" pitchFamily="34" charset="0"/>
                <a:cs typeface="Arial" pitchFamily="34" charset="0"/>
                <a:sym typeface="Arial" pitchFamily="34" charset="0"/>
              </a:rPr>
              <a:t>”</a:t>
            </a:r>
            <a:endParaRPr lang="en-US" altLang="ja-JP" sz="2400" dirty="0">
              <a:latin typeface="Arial" pitchFamily="34" charset="0"/>
              <a:cs typeface="Arial" pitchFamily="34" charset="0"/>
              <a:sym typeface="Arial" pitchFamily="34" charset="0"/>
            </a:endParaRPr>
          </a:p>
          <a:p>
            <a:pPr algn="l" eaLnBrk="1" hangingPunct="1"/>
            <a:endParaRPr lang="en-US" altLang="en-US" sz="2400" dirty="0">
              <a:latin typeface="Arial" pitchFamily="34" charset="0"/>
              <a:sym typeface="Arial" pitchFamily="34" charset="0"/>
            </a:endParaRPr>
          </a:p>
          <a:p>
            <a:pPr algn="l" eaLnBrk="1" hangingPunct="1"/>
            <a:r>
              <a:rPr lang="en-US" altLang="en-US" sz="2400" dirty="0">
                <a:latin typeface="Arial" pitchFamily="34" charset="0"/>
                <a:cs typeface="Arial" pitchFamily="34" charset="0"/>
                <a:sym typeface="Arial" pitchFamily="34" charset="0"/>
              </a:rPr>
              <a:t>Useful to get around firewalls if firewall allows connection to FTP server.</a:t>
            </a:r>
            <a:endParaRPr lang="en-US" altLang="en-US" sz="240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60</a:t>
            </a:fld>
            <a:endParaRPr lang="en-US" altLang="en-US" sz="1200" dirty="0">
              <a:solidFill>
                <a:schemeClr val="tx1"/>
              </a:solidFill>
            </a:endParaRPr>
          </a:p>
        </p:txBody>
      </p:sp>
    </p:spTree>
  </p:cSld>
  <p:clrMapOvr>
    <a:masterClrMapping/>
  </p:clrMapOvr>
  <p:transition spd="med">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2467" name="Rectangle 4"/>
          <p:cNvSpPr>
            <a:spLocks noGrp="1" noChangeArrowheads="1"/>
          </p:cNvSpPr>
          <p:nvPr>
            <p:ph type="title"/>
          </p:nvPr>
        </p:nvSpPr>
        <p:spPr bwMode="auto">
          <a:xfrm>
            <a:off x="7112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sym typeface="Arial" pitchFamily="34" charset="0"/>
              </a:rPr>
              <a:t>FTP Bounce Scan</a:t>
            </a:r>
            <a:endParaRPr lang="en-US" altLang="en-US" sz="3200" i="0">
              <a:latin typeface="Arial" pitchFamily="34" charset="0"/>
              <a:sym typeface="Arial" pitchFamily="34" charset="0"/>
            </a:endParaRPr>
          </a:p>
        </p:txBody>
      </p:sp>
      <p:pic>
        <p:nvPicPr>
          <p:cNvPr id="62469" name="Picture 6"/>
          <p:cNvPicPr>
            <a:picLocks noChangeArrowheads="1"/>
          </p:cNvPicPr>
          <p:nvPr/>
        </p:nvPicPr>
        <p:blipFill>
          <a:blip r:embed="rId2"/>
          <a:srcRect/>
          <a:stretch>
            <a:fillRect/>
          </a:stretch>
        </p:blipFill>
        <p:spPr bwMode="auto">
          <a:xfrm>
            <a:off x="2006600" y="2895600"/>
            <a:ext cx="9428163" cy="5321300"/>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61</a:t>
            </a:fld>
            <a:endParaRPr lang="en-US" altLang="en-US" sz="1200" dirty="0">
              <a:solidFill>
                <a:schemeClr val="tx1"/>
              </a:solidFill>
            </a:endParaRPr>
          </a:p>
        </p:txBody>
      </p:sp>
    </p:spTree>
  </p:cSld>
  <p:clrMapOvr>
    <a:masterClrMapping/>
  </p:clrMapOvr>
  <p:transition spd="med">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xfrm>
            <a:off x="12353925" y="9428163"/>
            <a:ext cx="650875" cy="650875"/>
          </a:xfrm>
          <a:noFill/>
        </p:spPr>
        <p:txBody>
          <a:bodyPr lIns="130046" tIns="65023" rIns="130046" bIns="65023"/>
          <a:lstStyle/>
          <a:p>
            <a:fld id="{825A4F90-FB54-4CA9-9D30-6CC3E8BED552}" type="slidenum">
              <a:rPr lang="en-US" altLang="en-US" smtClean="0"/>
              <a:pPr/>
              <a:t>62</a:t>
            </a:fld>
            <a:endParaRPr lang="en-US" altLang="en-US"/>
          </a:p>
        </p:txBody>
      </p:sp>
      <p:sp>
        <p:nvSpPr>
          <p:cNvPr id="22531" name="Rectangle 2"/>
          <p:cNvSpPr>
            <a:spLocks noGrp="1" noChangeArrowheads="1"/>
          </p:cNvSpPr>
          <p:nvPr>
            <p:ph type="title"/>
          </p:nvPr>
        </p:nvSpPr>
        <p:spPr bwMode="auto">
          <a:xfrm>
            <a:off x="482600" y="762000"/>
            <a:ext cx="11053763" cy="1111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Interlude: IP datagram format</a:t>
            </a:r>
          </a:p>
        </p:txBody>
      </p:sp>
      <p:sp>
        <p:nvSpPr>
          <p:cNvPr id="22532" name="Rectangle 3"/>
          <p:cNvSpPr>
            <a:spLocks noChangeArrowheads="1"/>
          </p:cNvSpPr>
          <p:nvPr/>
        </p:nvSpPr>
        <p:spPr bwMode="auto">
          <a:xfrm>
            <a:off x="4198938" y="2211388"/>
            <a:ext cx="5619750" cy="6861175"/>
          </a:xfrm>
          <a:prstGeom prst="rect">
            <a:avLst/>
          </a:prstGeom>
          <a:solidFill>
            <a:schemeClr val="accent2"/>
          </a:solidFill>
          <a:ln w="19050">
            <a:noFill/>
            <a:miter lim="800000"/>
            <a:headEnd/>
            <a:tailEnd/>
          </a:ln>
        </p:spPr>
        <p:txBody>
          <a:bodyPr wrap="none" lIns="130046" tIns="65023" rIns="130046" bIns="65023" anchor="ctr"/>
          <a:lstStyle/>
          <a:p>
            <a:endParaRPr lang="en-US" altLang="en-US"/>
          </a:p>
        </p:txBody>
      </p:sp>
      <p:sp>
        <p:nvSpPr>
          <p:cNvPr id="22533" name="Rectangle 4"/>
          <p:cNvSpPr>
            <a:spLocks noChangeArrowheads="1"/>
          </p:cNvSpPr>
          <p:nvPr/>
        </p:nvSpPr>
        <p:spPr bwMode="auto">
          <a:xfrm>
            <a:off x="4064000" y="2362200"/>
            <a:ext cx="5619750" cy="6834188"/>
          </a:xfrm>
          <a:prstGeom prst="rect">
            <a:avLst/>
          </a:prstGeom>
          <a:solidFill>
            <a:schemeClr val="bg1"/>
          </a:solidFill>
          <a:ln w="19050">
            <a:solidFill>
              <a:schemeClr val="tx1"/>
            </a:solidFill>
            <a:miter lim="800000"/>
            <a:headEnd/>
            <a:tailEnd/>
          </a:ln>
        </p:spPr>
        <p:txBody>
          <a:bodyPr wrap="none" lIns="130046" tIns="65023" rIns="130046" bIns="65023" anchor="ctr"/>
          <a:lstStyle/>
          <a:p>
            <a:endParaRPr lang="en-US" altLang="en-US">
              <a:latin typeface="Times New Roman" pitchFamily="18" charset="0"/>
            </a:endParaRPr>
          </a:p>
        </p:txBody>
      </p:sp>
      <p:sp>
        <p:nvSpPr>
          <p:cNvPr id="22534" name="Text Box 5"/>
          <p:cNvSpPr txBox="1">
            <a:spLocks noChangeArrowheads="1"/>
          </p:cNvSpPr>
          <p:nvPr/>
        </p:nvSpPr>
        <p:spPr bwMode="auto">
          <a:xfrm>
            <a:off x="4014788" y="2454275"/>
            <a:ext cx="693737" cy="531813"/>
          </a:xfrm>
          <a:prstGeom prst="rect">
            <a:avLst/>
          </a:prstGeom>
          <a:noFill/>
          <a:ln w="9525">
            <a:noFill/>
            <a:miter lim="800000"/>
            <a:headEnd/>
            <a:tailEnd/>
          </a:ln>
        </p:spPr>
        <p:txBody>
          <a:bodyPr wrap="none" lIns="130046" tIns="65023" rIns="130046" bIns="65023">
            <a:spAutoFit/>
          </a:bodyPr>
          <a:lstStyle/>
          <a:p>
            <a:r>
              <a:rPr lang="en-US" altLang="en-US" sz="2600"/>
              <a:t>ver</a:t>
            </a:r>
            <a:endParaRPr lang="en-US" altLang="en-US">
              <a:latin typeface="Times New Roman" pitchFamily="18" charset="0"/>
            </a:endParaRPr>
          </a:p>
        </p:txBody>
      </p:sp>
      <p:sp>
        <p:nvSpPr>
          <p:cNvPr id="22535" name="Text Box 6"/>
          <p:cNvSpPr txBox="1">
            <a:spLocks noChangeArrowheads="1"/>
          </p:cNvSpPr>
          <p:nvPr/>
        </p:nvSpPr>
        <p:spPr bwMode="auto">
          <a:xfrm>
            <a:off x="7593013" y="2543175"/>
            <a:ext cx="1082675" cy="531813"/>
          </a:xfrm>
          <a:prstGeom prst="rect">
            <a:avLst/>
          </a:prstGeom>
          <a:noFill/>
          <a:ln w="9525">
            <a:noFill/>
            <a:miter lim="800000"/>
            <a:headEnd/>
            <a:tailEnd/>
          </a:ln>
        </p:spPr>
        <p:txBody>
          <a:bodyPr wrap="none" lIns="130046" tIns="65023" rIns="130046" bIns="65023">
            <a:spAutoFit/>
          </a:bodyPr>
          <a:lstStyle/>
          <a:p>
            <a:r>
              <a:rPr lang="en-US" altLang="en-US" sz="2600"/>
              <a:t>length</a:t>
            </a:r>
            <a:endParaRPr lang="en-US" altLang="en-US" sz="2600">
              <a:latin typeface="Times New Roman" pitchFamily="18" charset="0"/>
            </a:endParaRPr>
          </a:p>
        </p:txBody>
      </p:sp>
      <p:sp>
        <p:nvSpPr>
          <p:cNvPr id="22536" name="Line 7"/>
          <p:cNvSpPr>
            <a:spLocks noChangeShapeType="1"/>
          </p:cNvSpPr>
          <p:nvPr/>
        </p:nvSpPr>
        <p:spPr bwMode="auto">
          <a:xfrm>
            <a:off x="4081463" y="3098800"/>
            <a:ext cx="5613400" cy="635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7" name="Line 8"/>
          <p:cNvSpPr>
            <a:spLocks noChangeShapeType="1"/>
          </p:cNvSpPr>
          <p:nvPr/>
        </p:nvSpPr>
        <p:spPr bwMode="auto">
          <a:xfrm flipH="1" flipV="1">
            <a:off x="6840538" y="237648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8" name="Text Box 9"/>
          <p:cNvSpPr txBox="1">
            <a:spLocks noChangeArrowheads="1"/>
          </p:cNvSpPr>
          <p:nvPr/>
        </p:nvSpPr>
        <p:spPr bwMode="auto">
          <a:xfrm>
            <a:off x="6216650" y="1628775"/>
            <a:ext cx="1168400" cy="531813"/>
          </a:xfrm>
          <a:prstGeom prst="rect">
            <a:avLst/>
          </a:prstGeom>
          <a:noFill/>
          <a:ln w="9525">
            <a:noFill/>
            <a:miter lim="800000"/>
            <a:headEnd/>
            <a:tailEnd/>
          </a:ln>
        </p:spPr>
        <p:txBody>
          <a:bodyPr wrap="none" lIns="130046" tIns="65023" rIns="130046" bIns="65023">
            <a:spAutoFit/>
          </a:bodyPr>
          <a:lstStyle/>
          <a:p>
            <a:r>
              <a:rPr lang="en-US" altLang="en-US" sz="2600"/>
              <a:t>32 bits</a:t>
            </a:r>
            <a:endParaRPr lang="en-US" altLang="en-US">
              <a:latin typeface="Times New Roman" pitchFamily="18" charset="0"/>
            </a:endParaRPr>
          </a:p>
        </p:txBody>
      </p:sp>
      <p:sp>
        <p:nvSpPr>
          <p:cNvPr id="22539" name="Line 10"/>
          <p:cNvSpPr>
            <a:spLocks noChangeShapeType="1"/>
          </p:cNvSpPr>
          <p:nvPr/>
        </p:nvSpPr>
        <p:spPr bwMode="auto">
          <a:xfrm>
            <a:off x="7613650" y="1971675"/>
            <a:ext cx="2028825" cy="635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0" name="Line 11"/>
          <p:cNvSpPr>
            <a:spLocks noChangeShapeType="1"/>
          </p:cNvSpPr>
          <p:nvPr/>
        </p:nvSpPr>
        <p:spPr bwMode="auto">
          <a:xfrm rot="10800000">
            <a:off x="4046538" y="1987550"/>
            <a:ext cx="1906587" cy="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1" name="Text Box 12"/>
          <p:cNvSpPr txBox="1">
            <a:spLocks noChangeArrowheads="1"/>
          </p:cNvSpPr>
          <p:nvPr/>
        </p:nvSpPr>
        <p:spPr bwMode="auto">
          <a:xfrm>
            <a:off x="5584825" y="6564313"/>
            <a:ext cx="2836863" cy="1854200"/>
          </a:xfrm>
          <a:prstGeom prst="rect">
            <a:avLst/>
          </a:prstGeom>
          <a:noFill/>
          <a:ln w="9525">
            <a:noFill/>
            <a:miter lim="800000"/>
            <a:headEnd/>
            <a:tailEnd/>
          </a:ln>
        </p:spPr>
        <p:txBody>
          <a:bodyPr wrap="none" lIns="130046" tIns="65023" rIns="130046" bIns="65023">
            <a:spAutoFit/>
          </a:bodyPr>
          <a:lstStyle/>
          <a:p>
            <a:r>
              <a:rPr lang="en-US" altLang="en-US" sz="2800"/>
              <a:t>data </a:t>
            </a:r>
          </a:p>
          <a:p>
            <a:r>
              <a:rPr lang="en-US" altLang="en-US" sz="2800"/>
              <a:t>(variable length,</a:t>
            </a:r>
          </a:p>
          <a:p>
            <a:r>
              <a:rPr lang="en-US" altLang="en-US" sz="2800"/>
              <a:t>typically a TCP </a:t>
            </a:r>
          </a:p>
          <a:p>
            <a:r>
              <a:rPr lang="en-US" altLang="en-US" sz="2800"/>
              <a:t>or UDP segment)</a:t>
            </a:r>
            <a:endParaRPr lang="en-US" altLang="en-US">
              <a:latin typeface="Times New Roman" pitchFamily="18" charset="0"/>
            </a:endParaRPr>
          </a:p>
        </p:txBody>
      </p:sp>
      <p:sp>
        <p:nvSpPr>
          <p:cNvPr id="22542" name="Text Box 13"/>
          <p:cNvSpPr txBox="1">
            <a:spLocks noChangeArrowheads="1"/>
          </p:cNvSpPr>
          <p:nvPr/>
        </p:nvSpPr>
        <p:spPr bwMode="auto">
          <a:xfrm>
            <a:off x="3948113" y="3232150"/>
            <a:ext cx="3062287" cy="530225"/>
          </a:xfrm>
          <a:prstGeom prst="rect">
            <a:avLst/>
          </a:prstGeom>
          <a:noFill/>
          <a:ln w="9525">
            <a:noFill/>
            <a:miter lim="800000"/>
            <a:headEnd/>
            <a:tailEnd/>
          </a:ln>
        </p:spPr>
        <p:txBody>
          <a:bodyPr lIns="130046" tIns="65023" rIns="130046" bIns="65023">
            <a:spAutoFit/>
          </a:bodyPr>
          <a:lstStyle/>
          <a:p>
            <a:r>
              <a:rPr lang="en-US" altLang="en-US" sz="2600" dirty="0"/>
              <a:t>16-bit IP ID</a:t>
            </a:r>
            <a:endParaRPr lang="en-US" altLang="en-US" sz="2800" dirty="0">
              <a:latin typeface="Times New Roman" pitchFamily="18" charset="0"/>
            </a:endParaRPr>
          </a:p>
        </p:txBody>
      </p:sp>
      <p:sp>
        <p:nvSpPr>
          <p:cNvPr id="22543" name="Line 14"/>
          <p:cNvSpPr>
            <a:spLocks noChangeShapeType="1"/>
          </p:cNvSpPr>
          <p:nvPr/>
        </p:nvSpPr>
        <p:spPr bwMode="auto">
          <a:xfrm flipV="1">
            <a:off x="4073525" y="522922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4" name="Line 15"/>
          <p:cNvSpPr>
            <a:spLocks noChangeShapeType="1"/>
          </p:cNvSpPr>
          <p:nvPr/>
        </p:nvSpPr>
        <p:spPr bwMode="auto">
          <a:xfrm flipV="1">
            <a:off x="4073525" y="5907088"/>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5" name="Text Box 16"/>
          <p:cNvSpPr txBox="1">
            <a:spLocks noChangeArrowheads="1"/>
          </p:cNvSpPr>
          <p:nvPr/>
        </p:nvSpPr>
        <p:spPr bwMode="auto">
          <a:xfrm>
            <a:off x="7478713" y="3756025"/>
            <a:ext cx="1685925" cy="930275"/>
          </a:xfrm>
          <a:prstGeom prst="rect">
            <a:avLst/>
          </a:prstGeom>
          <a:noFill/>
          <a:ln w="9525">
            <a:noFill/>
            <a:miter lim="800000"/>
            <a:headEnd/>
            <a:tailEnd/>
          </a:ln>
        </p:spPr>
        <p:txBody>
          <a:bodyPr wrap="none" lIns="130046" tIns="65023" rIns="130046" bIns="65023">
            <a:spAutoFit/>
          </a:bodyPr>
          <a:lstStyle/>
          <a:p>
            <a:r>
              <a:rPr lang="en-US" altLang="en-US" sz="2600"/>
              <a:t>Internet</a:t>
            </a:r>
          </a:p>
          <a:p>
            <a:r>
              <a:rPr lang="en-US" altLang="en-US" sz="2600"/>
              <a:t> checksum</a:t>
            </a:r>
            <a:endParaRPr lang="en-US" altLang="en-US" sz="2600">
              <a:latin typeface="Times New Roman" pitchFamily="18" charset="0"/>
            </a:endParaRPr>
          </a:p>
        </p:txBody>
      </p:sp>
      <p:sp>
        <p:nvSpPr>
          <p:cNvPr id="22546" name="Text Box 17"/>
          <p:cNvSpPr txBox="1">
            <a:spLocks noChangeArrowheads="1"/>
          </p:cNvSpPr>
          <p:nvPr/>
        </p:nvSpPr>
        <p:spPr bwMode="auto">
          <a:xfrm>
            <a:off x="4119563" y="3714750"/>
            <a:ext cx="1252537" cy="931863"/>
          </a:xfrm>
          <a:prstGeom prst="rect">
            <a:avLst/>
          </a:prstGeom>
          <a:noFill/>
          <a:ln w="9525">
            <a:noFill/>
            <a:miter lim="800000"/>
            <a:headEnd/>
            <a:tailEnd/>
          </a:ln>
        </p:spPr>
        <p:txBody>
          <a:bodyPr wrap="none" lIns="130046" tIns="65023" rIns="130046" bIns="65023">
            <a:spAutoFit/>
          </a:bodyPr>
          <a:lstStyle/>
          <a:p>
            <a:r>
              <a:rPr lang="en-US" altLang="en-US" sz="2600"/>
              <a:t>time to</a:t>
            </a:r>
          </a:p>
          <a:p>
            <a:r>
              <a:rPr lang="en-US" altLang="en-US" sz="2600"/>
              <a:t>live</a:t>
            </a:r>
            <a:endParaRPr lang="en-US" altLang="en-US" sz="2600">
              <a:latin typeface="Times New Roman" pitchFamily="18" charset="0"/>
            </a:endParaRPr>
          </a:p>
        </p:txBody>
      </p:sp>
      <p:sp>
        <p:nvSpPr>
          <p:cNvPr id="22547" name="Text Box 18"/>
          <p:cNvSpPr txBox="1">
            <a:spLocks noChangeArrowheads="1"/>
          </p:cNvSpPr>
          <p:nvPr/>
        </p:nvSpPr>
        <p:spPr bwMode="auto">
          <a:xfrm>
            <a:off x="5075238" y="4681538"/>
            <a:ext cx="3500437" cy="530225"/>
          </a:xfrm>
          <a:prstGeom prst="rect">
            <a:avLst/>
          </a:prstGeom>
          <a:noFill/>
          <a:ln w="9525">
            <a:noFill/>
            <a:miter lim="800000"/>
            <a:headEnd/>
            <a:tailEnd/>
          </a:ln>
        </p:spPr>
        <p:txBody>
          <a:bodyPr wrap="none" lIns="130046" tIns="65023" rIns="130046" bIns="65023">
            <a:spAutoFit/>
          </a:bodyPr>
          <a:lstStyle/>
          <a:p>
            <a:r>
              <a:rPr lang="en-US" altLang="en-US" sz="2600"/>
              <a:t>32 bit source IP address</a:t>
            </a:r>
            <a:endParaRPr lang="en-US" altLang="en-US">
              <a:latin typeface="Times New Roman" pitchFamily="18" charset="0"/>
            </a:endParaRPr>
          </a:p>
        </p:txBody>
      </p:sp>
      <p:sp>
        <p:nvSpPr>
          <p:cNvPr id="22548" name="Text Box 19"/>
          <p:cNvSpPr txBox="1">
            <a:spLocks noChangeArrowheads="1"/>
          </p:cNvSpPr>
          <p:nvPr/>
        </p:nvSpPr>
        <p:spPr bwMode="auto">
          <a:xfrm>
            <a:off x="3378200" y="1614488"/>
            <a:ext cx="261938" cy="347662"/>
          </a:xfrm>
          <a:prstGeom prst="rect">
            <a:avLst/>
          </a:prstGeom>
          <a:noFill/>
          <a:ln w="9525">
            <a:noFill/>
            <a:miter lim="800000"/>
            <a:headEnd/>
            <a:tailEnd/>
          </a:ln>
        </p:spPr>
        <p:txBody>
          <a:bodyPr wrap="none" lIns="130046" tIns="65023" rIns="130046" bIns="65023">
            <a:spAutoFit/>
          </a:bodyPr>
          <a:lstStyle/>
          <a:p>
            <a:pPr algn="r"/>
            <a:endParaRPr lang="en-US" altLang="en-US" sz="1400">
              <a:latin typeface="Times New Roman" pitchFamily="18" charset="0"/>
            </a:endParaRPr>
          </a:p>
        </p:txBody>
      </p:sp>
      <p:sp>
        <p:nvSpPr>
          <p:cNvPr id="22549" name="Text Box 20"/>
          <p:cNvSpPr txBox="1">
            <a:spLocks noChangeArrowheads="1"/>
          </p:cNvSpPr>
          <p:nvPr/>
        </p:nvSpPr>
        <p:spPr bwMode="auto">
          <a:xfrm>
            <a:off x="1141413" y="1450975"/>
            <a:ext cx="2487612" cy="931863"/>
          </a:xfrm>
          <a:prstGeom prst="rect">
            <a:avLst/>
          </a:prstGeom>
          <a:noFill/>
          <a:ln w="9525">
            <a:noFill/>
            <a:miter lim="800000"/>
            <a:headEnd/>
            <a:tailEnd/>
          </a:ln>
        </p:spPr>
        <p:txBody>
          <a:bodyPr wrap="none" lIns="130046" tIns="65023" rIns="130046" bIns="65023">
            <a:spAutoFit/>
          </a:bodyPr>
          <a:lstStyle/>
          <a:p>
            <a:pPr algn="r"/>
            <a:r>
              <a:rPr lang="en-US" altLang="en-US" sz="2600"/>
              <a:t>header length</a:t>
            </a:r>
          </a:p>
          <a:p>
            <a:pPr algn="r"/>
            <a:r>
              <a:rPr lang="en-US" altLang="en-US" sz="2600"/>
              <a:t> (4-byte words)</a:t>
            </a:r>
            <a:endParaRPr lang="en-US" altLang="en-US" sz="1400">
              <a:latin typeface="Times New Roman" pitchFamily="18" charset="0"/>
            </a:endParaRPr>
          </a:p>
        </p:txBody>
      </p:sp>
      <p:sp>
        <p:nvSpPr>
          <p:cNvPr id="22550" name="Text Box 21"/>
          <p:cNvSpPr txBox="1">
            <a:spLocks noChangeArrowheads="1"/>
          </p:cNvSpPr>
          <p:nvPr/>
        </p:nvSpPr>
        <p:spPr bwMode="auto">
          <a:xfrm>
            <a:off x="312737" y="6475271"/>
            <a:ext cx="2508250" cy="1730375"/>
          </a:xfrm>
          <a:prstGeom prst="rect">
            <a:avLst/>
          </a:prstGeom>
          <a:noFill/>
          <a:ln w="9525">
            <a:noFill/>
            <a:miter lim="800000"/>
            <a:headEnd/>
            <a:tailEnd/>
          </a:ln>
        </p:spPr>
        <p:txBody>
          <a:bodyPr wrap="none" lIns="130046" tIns="65023" rIns="130046" bIns="65023">
            <a:spAutoFit/>
          </a:bodyPr>
          <a:lstStyle/>
          <a:p>
            <a:pPr algn="r"/>
            <a:r>
              <a:rPr lang="en-US" altLang="en-US" sz="2600" dirty="0"/>
              <a:t>max number</a:t>
            </a:r>
          </a:p>
          <a:p>
            <a:pPr algn="r"/>
            <a:r>
              <a:rPr lang="en-US" altLang="en-US" sz="2600" dirty="0"/>
              <a:t>remaining hops</a:t>
            </a:r>
          </a:p>
          <a:p>
            <a:pPr algn="r"/>
            <a:r>
              <a:rPr lang="en-US" altLang="en-US" sz="2600" dirty="0"/>
              <a:t>(decremented at </a:t>
            </a:r>
          </a:p>
          <a:p>
            <a:pPr algn="r"/>
            <a:r>
              <a:rPr lang="en-US" altLang="en-US" sz="2600" dirty="0"/>
              <a:t>each router)</a:t>
            </a:r>
          </a:p>
        </p:txBody>
      </p:sp>
      <p:sp>
        <p:nvSpPr>
          <p:cNvPr id="22551" name="Text Box 23"/>
          <p:cNvSpPr txBox="1">
            <a:spLocks noChangeArrowheads="1"/>
          </p:cNvSpPr>
          <p:nvPr/>
        </p:nvSpPr>
        <p:spPr bwMode="auto">
          <a:xfrm>
            <a:off x="10309225" y="2800350"/>
            <a:ext cx="2236788" cy="1331913"/>
          </a:xfrm>
          <a:prstGeom prst="rect">
            <a:avLst/>
          </a:prstGeom>
          <a:noFill/>
          <a:ln w="9525">
            <a:noFill/>
            <a:miter lim="800000"/>
            <a:headEnd/>
            <a:tailEnd/>
          </a:ln>
        </p:spPr>
        <p:txBody>
          <a:bodyPr wrap="none" lIns="130046" tIns="65023" rIns="130046" bIns="65023">
            <a:spAutoFit/>
          </a:bodyPr>
          <a:lstStyle/>
          <a:p>
            <a:r>
              <a:rPr lang="en-US" altLang="en-US" sz="2600"/>
              <a:t>for</a:t>
            </a:r>
          </a:p>
          <a:p>
            <a:r>
              <a:rPr lang="en-US" altLang="en-US" sz="2600"/>
              <a:t>fragmentation/</a:t>
            </a:r>
          </a:p>
          <a:p>
            <a:r>
              <a:rPr lang="en-US" altLang="en-US" sz="2600"/>
              <a:t>reassembly</a:t>
            </a:r>
          </a:p>
        </p:txBody>
      </p:sp>
      <p:sp>
        <p:nvSpPr>
          <p:cNvPr id="22552" name="Text Box 24"/>
          <p:cNvSpPr txBox="1">
            <a:spLocks noChangeArrowheads="1"/>
          </p:cNvSpPr>
          <p:nvPr/>
        </p:nvSpPr>
        <p:spPr bwMode="auto">
          <a:xfrm>
            <a:off x="10239375" y="1757363"/>
            <a:ext cx="2216150" cy="931862"/>
          </a:xfrm>
          <a:prstGeom prst="rect">
            <a:avLst/>
          </a:prstGeom>
          <a:noFill/>
          <a:ln w="9525">
            <a:noFill/>
            <a:miter lim="800000"/>
            <a:headEnd/>
            <a:tailEnd/>
          </a:ln>
        </p:spPr>
        <p:txBody>
          <a:bodyPr wrap="none" lIns="130046" tIns="65023" rIns="130046" bIns="65023">
            <a:spAutoFit/>
          </a:bodyPr>
          <a:lstStyle/>
          <a:p>
            <a:r>
              <a:rPr lang="en-US" altLang="en-US" sz="2600"/>
              <a:t>total datagram</a:t>
            </a:r>
          </a:p>
          <a:p>
            <a:r>
              <a:rPr lang="en-US" altLang="en-US" sz="2600"/>
              <a:t>length (bytes)</a:t>
            </a:r>
          </a:p>
        </p:txBody>
      </p:sp>
      <p:sp>
        <p:nvSpPr>
          <p:cNvPr id="22553" name="Text Box 25"/>
          <p:cNvSpPr txBox="1">
            <a:spLocks noChangeArrowheads="1"/>
          </p:cNvSpPr>
          <p:nvPr/>
        </p:nvSpPr>
        <p:spPr bwMode="auto">
          <a:xfrm>
            <a:off x="739775" y="8261636"/>
            <a:ext cx="3057525" cy="931862"/>
          </a:xfrm>
          <a:prstGeom prst="rect">
            <a:avLst/>
          </a:prstGeom>
          <a:noFill/>
          <a:ln w="9525">
            <a:noFill/>
            <a:miter lim="800000"/>
            <a:headEnd/>
            <a:tailEnd/>
          </a:ln>
        </p:spPr>
        <p:txBody>
          <a:bodyPr wrap="none" lIns="130046" tIns="65023" rIns="130046" bIns="65023">
            <a:spAutoFit/>
          </a:bodyPr>
          <a:lstStyle/>
          <a:p>
            <a:pPr algn="r"/>
            <a:r>
              <a:rPr lang="en-US" altLang="en-US" sz="2600" dirty="0"/>
              <a:t>upper layer protocol</a:t>
            </a:r>
          </a:p>
          <a:p>
            <a:pPr algn="r"/>
            <a:r>
              <a:rPr lang="en-US" altLang="en-US" sz="2600" dirty="0"/>
              <a:t>to deliver payload to</a:t>
            </a:r>
          </a:p>
        </p:txBody>
      </p:sp>
      <p:sp>
        <p:nvSpPr>
          <p:cNvPr id="22554" name="Line 26"/>
          <p:cNvSpPr>
            <a:spLocks noChangeShapeType="1"/>
          </p:cNvSpPr>
          <p:nvPr/>
        </p:nvSpPr>
        <p:spPr bwMode="auto">
          <a:xfrm flipV="1">
            <a:off x="3697288" y="4137024"/>
            <a:ext cx="2084388" cy="46259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55" name="Text Box 29"/>
          <p:cNvSpPr txBox="1">
            <a:spLocks noChangeArrowheads="1"/>
          </p:cNvSpPr>
          <p:nvPr/>
        </p:nvSpPr>
        <p:spPr bwMode="auto">
          <a:xfrm>
            <a:off x="4659313" y="2305050"/>
            <a:ext cx="974725" cy="931863"/>
          </a:xfrm>
          <a:prstGeom prst="rect">
            <a:avLst/>
          </a:prstGeom>
          <a:noFill/>
          <a:ln w="9525">
            <a:noFill/>
            <a:miter lim="800000"/>
            <a:headEnd/>
            <a:tailEnd/>
          </a:ln>
        </p:spPr>
        <p:txBody>
          <a:bodyPr wrap="none" lIns="130046" tIns="65023" rIns="130046" bIns="65023">
            <a:spAutoFit/>
          </a:bodyPr>
          <a:lstStyle/>
          <a:p>
            <a:r>
              <a:rPr lang="en-US" altLang="en-US" sz="2600"/>
              <a:t>head.</a:t>
            </a:r>
          </a:p>
          <a:p>
            <a:r>
              <a:rPr lang="en-US" altLang="en-US" sz="2600"/>
              <a:t>len</a:t>
            </a:r>
            <a:endParaRPr lang="en-US" altLang="en-US">
              <a:latin typeface="Times New Roman" pitchFamily="18" charset="0"/>
            </a:endParaRPr>
          </a:p>
        </p:txBody>
      </p:sp>
      <p:sp>
        <p:nvSpPr>
          <p:cNvPr id="22556" name="Text Box 30"/>
          <p:cNvSpPr txBox="1">
            <a:spLocks noChangeArrowheads="1"/>
          </p:cNvSpPr>
          <p:nvPr/>
        </p:nvSpPr>
        <p:spPr bwMode="auto">
          <a:xfrm>
            <a:off x="5599113" y="2292350"/>
            <a:ext cx="1230312" cy="931863"/>
          </a:xfrm>
          <a:prstGeom prst="rect">
            <a:avLst/>
          </a:prstGeom>
          <a:noFill/>
          <a:ln w="9525">
            <a:noFill/>
            <a:miter lim="800000"/>
            <a:headEnd/>
            <a:tailEnd/>
          </a:ln>
        </p:spPr>
        <p:txBody>
          <a:bodyPr wrap="none" lIns="130046" tIns="65023" rIns="130046" bIns="65023">
            <a:spAutoFit/>
          </a:bodyPr>
          <a:lstStyle/>
          <a:p>
            <a:r>
              <a:rPr lang="en-US" altLang="en-US" sz="2600"/>
              <a:t>type of</a:t>
            </a:r>
          </a:p>
          <a:p>
            <a:r>
              <a:rPr lang="en-US" altLang="en-US" sz="2600"/>
              <a:t>service</a:t>
            </a:r>
            <a:endParaRPr lang="en-US" altLang="en-US">
              <a:latin typeface="Times New Roman" pitchFamily="18" charset="0"/>
            </a:endParaRPr>
          </a:p>
        </p:txBody>
      </p:sp>
      <p:sp>
        <p:nvSpPr>
          <p:cNvPr id="22557" name="Line 31"/>
          <p:cNvSpPr>
            <a:spLocks noChangeShapeType="1"/>
          </p:cNvSpPr>
          <p:nvPr/>
        </p:nvSpPr>
        <p:spPr bwMode="auto">
          <a:xfrm flipH="1" flipV="1">
            <a:off x="5567363" y="2368550"/>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8" name="Line 32"/>
          <p:cNvSpPr>
            <a:spLocks noChangeShapeType="1"/>
          </p:cNvSpPr>
          <p:nvPr/>
        </p:nvSpPr>
        <p:spPr bwMode="auto">
          <a:xfrm flipH="1" flipV="1">
            <a:off x="4694238" y="23828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9" name="Text Box 33"/>
          <p:cNvSpPr txBox="1">
            <a:spLocks noChangeArrowheads="1"/>
          </p:cNvSpPr>
          <p:nvPr/>
        </p:nvSpPr>
        <p:spPr bwMode="auto">
          <a:xfrm>
            <a:off x="1477963" y="3084512"/>
            <a:ext cx="2149475" cy="530225"/>
          </a:xfrm>
          <a:prstGeom prst="rect">
            <a:avLst/>
          </a:prstGeom>
          <a:noFill/>
          <a:ln w="9525">
            <a:noFill/>
            <a:miter lim="800000"/>
            <a:headEnd/>
            <a:tailEnd/>
          </a:ln>
        </p:spPr>
        <p:txBody>
          <a:bodyPr wrap="none" lIns="130046" tIns="65023" rIns="130046" bIns="65023">
            <a:spAutoFit/>
          </a:bodyPr>
          <a:lstStyle/>
          <a:p>
            <a:pPr algn="r"/>
            <a:r>
              <a:rPr lang="ja-JP" altLang="en-US" sz="2600" dirty="0"/>
              <a:t>“</a:t>
            </a:r>
            <a:r>
              <a:rPr lang="en-US" altLang="ja-JP" sz="2600" dirty="0"/>
              <a:t>type</a:t>
            </a:r>
            <a:r>
              <a:rPr lang="ja-JP" altLang="en-US" sz="2600" dirty="0"/>
              <a:t>”</a:t>
            </a:r>
            <a:r>
              <a:rPr lang="en-US" altLang="ja-JP" sz="2600" dirty="0"/>
              <a:t> of data </a:t>
            </a:r>
            <a:endParaRPr lang="en-US" altLang="en-US" sz="1400" dirty="0">
              <a:latin typeface="Times New Roman" pitchFamily="18" charset="0"/>
            </a:endParaRPr>
          </a:p>
        </p:txBody>
      </p:sp>
      <p:sp>
        <p:nvSpPr>
          <p:cNvPr id="22560" name="Line 35"/>
          <p:cNvSpPr>
            <a:spLocks noChangeShapeType="1"/>
          </p:cNvSpPr>
          <p:nvPr/>
        </p:nvSpPr>
        <p:spPr bwMode="auto">
          <a:xfrm flipH="1" flipV="1">
            <a:off x="6840538" y="3106738"/>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1" name="Text Box 36"/>
          <p:cNvSpPr txBox="1">
            <a:spLocks noChangeArrowheads="1"/>
          </p:cNvSpPr>
          <p:nvPr/>
        </p:nvSpPr>
        <p:spPr bwMode="auto">
          <a:xfrm>
            <a:off x="6630988" y="3217863"/>
            <a:ext cx="1096962" cy="531812"/>
          </a:xfrm>
          <a:prstGeom prst="rect">
            <a:avLst/>
          </a:prstGeom>
          <a:noFill/>
          <a:ln w="9525">
            <a:noFill/>
            <a:miter lim="800000"/>
            <a:headEnd/>
            <a:tailEnd/>
          </a:ln>
        </p:spPr>
        <p:txBody>
          <a:bodyPr lIns="130046" tIns="65023" rIns="130046" bIns="65023">
            <a:spAutoFit/>
          </a:bodyPr>
          <a:lstStyle/>
          <a:p>
            <a:r>
              <a:rPr lang="en-US" altLang="en-US" sz="2600"/>
              <a:t>flgs</a:t>
            </a:r>
            <a:endParaRPr lang="en-US" altLang="en-US" sz="2800">
              <a:latin typeface="Times New Roman" pitchFamily="18" charset="0"/>
            </a:endParaRPr>
          </a:p>
        </p:txBody>
      </p:sp>
      <p:sp>
        <p:nvSpPr>
          <p:cNvPr id="22562" name="Line 37"/>
          <p:cNvSpPr>
            <a:spLocks noChangeShapeType="1"/>
          </p:cNvSpPr>
          <p:nvPr/>
        </p:nvSpPr>
        <p:spPr bwMode="auto">
          <a:xfrm flipH="1" flipV="1">
            <a:off x="7504113" y="30940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3" name="Text Box 38"/>
          <p:cNvSpPr txBox="1">
            <a:spLocks noChangeArrowheads="1"/>
          </p:cNvSpPr>
          <p:nvPr/>
        </p:nvSpPr>
        <p:spPr bwMode="auto">
          <a:xfrm>
            <a:off x="7566025" y="3028950"/>
            <a:ext cx="2032000" cy="930275"/>
          </a:xfrm>
          <a:prstGeom prst="rect">
            <a:avLst/>
          </a:prstGeom>
          <a:noFill/>
          <a:ln w="9525">
            <a:noFill/>
            <a:miter lim="800000"/>
            <a:headEnd/>
            <a:tailEnd/>
          </a:ln>
        </p:spPr>
        <p:txBody>
          <a:bodyPr lIns="130046" tIns="65023" rIns="130046" bIns="65023">
            <a:spAutoFit/>
          </a:bodyPr>
          <a:lstStyle/>
          <a:p>
            <a:r>
              <a:rPr lang="en-US" altLang="en-US" sz="2600"/>
              <a:t>fragment</a:t>
            </a:r>
          </a:p>
          <a:p>
            <a:r>
              <a:rPr lang="en-US" altLang="en-US" sz="2600"/>
              <a:t> offset</a:t>
            </a:r>
            <a:endParaRPr lang="en-US" altLang="en-US" sz="2800">
              <a:latin typeface="Times New Roman" pitchFamily="18" charset="0"/>
            </a:endParaRPr>
          </a:p>
        </p:txBody>
      </p:sp>
      <p:sp>
        <p:nvSpPr>
          <p:cNvPr id="22564" name="Line 41"/>
          <p:cNvSpPr>
            <a:spLocks noChangeShapeType="1"/>
          </p:cNvSpPr>
          <p:nvPr/>
        </p:nvSpPr>
        <p:spPr bwMode="auto">
          <a:xfrm flipV="1">
            <a:off x="4073525" y="3821113"/>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5" name="Line 42"/>
          <p:cNvSpPr>
            <a:spLocks noChangeShapeType="1"/>
          </p:cNvSpPr>
          <p:nvPr/>
        </p:nvSpPr>
        <p:spPr bwMode="auto">
          <a:xfrm flipH="1" flipV="1">
            <a:off x="6840538" y="3825875"/>
            <a:ext cx="0" cy="719138"/>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6" name="Line 43"/>
          <p:cNvSpPr>
            <a:spLocks noChangeShapeType="1"/>
          </p:cNvSpPr>
          <p:nvPr/>
        </p:nvSpPr>
        <p:spPr bwMode="auto">
          <a:xfrm flipV="1">
            <a:off x="4046538" y="4552950"/>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7" name="Text Box 44"/>
          <p:cNvSpPr txBox="1">
            <a:spLocks noChangeArrowheads="1"/>
          </p:cNvSpPr>
          <p:nvPr/>
        </p:nvSpPr>
        <p:spPr bwMode="auto">
          <a:xfrm>
            <a:off x="5637213" y="3700463"/>
            <a:ext cx="1055687" cy="931862"/>
          </a:xfrm>
          <a:prstGeom prst="rect">
            <a:avLst/>
          </a:prstGeom>
          <a:noFill/>
          <a:ln w="9525">
            <a:noFill/>
            <a:miter lim="800000"/>
            <a:headEnd/>
            <a:tailEnd/>
          </a:ln>
        </p:spPr>
        <p:txBody>
          <a:bodyPr wrap="none" lIns="130046" tIns="65023" rIns="130046" bIns="65023">
            <a:spAutoFit/>
          </a:bodyPr>
          <a:lstStyle/>
          <a:p>
            <a:r>
              <a:rPr lang="en-US" altLang="en-US" sz="2600"/>
              <a:t>upper</a:t>
            </a:r>
          </a:p>
          <a:p>
            <a:r>
              <a:rPr lang="en-US" altLang="en-US" sz="2600"/>
              <a:t> layer</a:t>
            </a:r>
            <a:endParaRPr lang="en-US" altLang="en-US" sz="2600">
              <a:latin typeface="Times New Roman" pitchFamily="18" charset="0"/>
            </a:endParaRPr>
          </a:p>
        </p:txBody>
      </p:sp>
      <p:sp>
        <p:nvSpPr>
          <p:cNvPr id="22568" name="Line 45"/>
          <p:cNvSpPr>
            <a:spLocks noChangeShapeType="1"/>
          </p:cNvSpPr>
          <p:nvPr/>
        </p:nvSpPr>
        <p:spPr bwMode="auto">
          <a:xfrm flipH="1" flipV="1">
            <a:off x="5486400" y="3838575"/>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9" name="Text Box 47"/>
          <p:cNvSpPr txBox="1">
            <a:spLocks noChangeArrowheads="1"/>
          </p:cNvSpPr>
          <p:nvPr/>
        </p:nvSpPr>
        <p:spPr bwMode="auto">
          <a:xfrm>
            <a:off x="4843463" y="5303838"/>
            <a:ext cx="4078287" cy="531812"/>
          </a:xfrm>
          <a:prstGeom prst="rect">
            <a:avLst/>
          </a:prstGeom>
          <a:noFill/>
          <a:ln w="9525">
            <a:noFill/>
            <a:miter lim="800000"/>
            <a:headEnd/>
            <a:tailEnd/>
          </a:ln>
        </p:spPr>
        <p:txBody>
          <a:bodyPr wrap="none" lIns="130046" tIns="65023" rIns="130046" bIns="65023">
            <a:spAutoFit/>
          </a:bodyPr>
          <a:lstStyle/>
          <a:p>
            <a:r>
              <a:rPr lang="en-US" altLang="en-US" sz="2600"/>
              <a:t>32 bit destination IP address</a:t>
            </a:r>
            <a:endParaRPr lang="en-US" altLang="en-US">
              <a:latin typeface="Times New Roman" pitchFamily="18" charset="0"/>
            </a:endParaRPr>
          </a:p>
        </p:txBody>
      </p:sp>
      <p:sp>
        <p:nvSpPr>
          <p:cNvPr id="22570" name="Line 48"/>
          <p:cNvSpPr>
            <a:spLocks noChangeShapeType="1"/>
          </p:cNvSpPr>
          <p:nvPr/>
        </p:nvSpPr>
        <p:spPr bwMode="auto">
          <a:xfrm flipV="1">
            <a:off x="4073525" y="654367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71" name="Text Box 49"/>
          <p:cNvSpPr txBox="1">
            <a:spLocks noChangeArrowheads="1"/>
          </p:cNvSpPr>
          <p:nvPr/>
        </p:nvSpPr>
        <p:spPr bwMode="auto">
          <a:xfrm>
            <a:off x="5638800" y="5967413"/>
            <a:ext cx="2373313" cy="531812"/>
          </a:xfrm>
          <a:prstGeom prst="rect">
            <a:avLst/>
          </a:prstGeom>
          <a:noFill/>
          <a:ln w="9525">
            <a:noFill/>
            <a:miter lim="800000"/>
            <a:headEnd/>
            <a:tailEnd/>
          </a:ln>
        </p:spPr>
        <p:txBody>
          <a:bodyPr wrap="none" lIns="130046" tIns="65023" rIns="130046" bIns="65023">
            <a:spAutoFit/>
          </a:bodyPr>
          <a:lstStyle/>
          <a:p>
            <a:r>
              <a:rPr lang="en-US" altLang="en-US" sz="2600"/>
              <a:t>Options (if any)</a:t>
            </a:r>
            <a:endParaRPr lang="en-US" altLang="en-US">
              <a:latin typeface="Times New Roman" pitchFamily="18" charset="0"/>
            </a:endParaRPr>
          </a:p>
        </p:txBody>
      </p:sp>
      <p:sp>
        <p:nvSpPr>
          <p:cNvPr id="22572" name="Line 26"/>
          <p:cNvSpPr>
            <a:spLocks noChangeShapeType="1"/>
          </p:cNvSpPr>
          <p:nvPr/>
        </p:nvSpPr>
        <p:spPr bwMode="auto">
          <a:xfrm flipV="1">
            <a:off x="2786065" y="4267199"/>
            <a:ext cx="1658936" cy="3154649"/>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3" name="Line 26"/>
          <p:cNvSpPr>
            <a:spLocks noChangeShapeType="1"/>
          </p:cNvSpPr>
          <p:nvPr/>
        </p:nvSpPr>
        <p:spPr bwMode="auto">
          <a:xfrm flipV="1">
            <a:off x="3505201" y="2819399"/>
            <a:ext cx="2539999" cy="563563"/>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4" name="Line 26"/>
          <p:cNvSpPr>
            <a:spLocks noChangeShapeType="1"/>
          </p:cNvSpPr>
          <p:nvPr/>
        </p:nvSpPr>
        <p:spPr bwMode="auto">
          <a:xfrm>
            <a:off x="3530600" y="1917700"/>
            <a:ext cx="1177925" cy="6254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5" name="Line 26"/>
          <p:cNvSpPr>
            <a:spLocks noChangeShapeType="1"/>
          </p:cNvSpPr>
          <p:nvPr/>
        </p:nvSpPr>
        <p:spPr bwMode="auto">
          <a:xfrm flipH="1">
            <a:off x="8816975" y="2362200"/>
            <a:ext cx="1495425" cy="457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6" name="Line 26"/>
          <p:cNvSpPr>
            <a:spLocks noChangeShapeType="1"/>
          </p:cNvSpPr>
          <p:nvPr/>
        </p:nvSpPr>
        <p:spPr bwMode="auto">
          <a:xfrm flipH="1" flipV="1">
            <a:off x="9245600" y="3352800"/>
            <a:ext cx="1143000" cy="76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7" name="Line 26"/>
          <p:cNvSpPr>
            <a:spLocks noChangeShapeType="1"/>
          </p:cNvSpPr>
          <p:nvPr/>
        </p:nvSpPr>
        <p:spPr bwMode="auto">
          <a:xfrm flipH="1">
            <a:off x="7416800" y="3581400"/>
            <a:ext cx="2971800" cy="1524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8" name="Line 26"/>
          <p:cNvSpPr>
            <a:spLocks noChangeShapeType="1"/>
          </p:cNvSpPr>
          <p:nvPr/>
        </p:nvSpPr>
        <p:spPr bwMode="auto">
          <a:xfrm flipH="1" flipV="1">
            <a:off x="6607175" y="3505200"/>
            <a:ext cx="3781425" cy="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9" name="Line 26"/>
          <p:cNvSpPr>
            <a:spLocks noChangeShapeType="1"/>
          </p:cNvSpPr>
          <p:nvPr/>
        </p:nvSpPr>
        <p:spPr bwMode="auto">
          <a:xfrm>
            <a:off x="2935288" y="2819400"/>
            <a:ext cx="1263650" cy="14763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52" name="Text Box 20"/>
          <p:cNvSpPr txBox="1">
            <a:spLocks noChangeArrowheads="1"/>
          </p:cNvSpPr>
          <p:nvPr/>
        </p:nvSpPr>
        <p:spPr bwMode="auto">
          <a:xfrm>
            <a:off x="330200" y="2552700"/>
            <a:ext cx="26050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r" eaLnBrk="1" hangingPunct="1">
              <a:defRPr/>
            </a:pPr>
            <a:r>
              <a:rPr lang="en-US" altLang="en-US" sz="2600" dirty="0">
                <a:latin typeface="+mj-lt"/>
              </a:rPr>
              <a:t>4 (IPv4) – </a:t>
            </a:r>
            <a:r>
              <a:rPr lang="en-US" altLang="en-US" sz="2600" dirty="0">
                <a:latin typeface="Courier New" panose="02070309020205020404" pitchFamily="49" charset="0"/>
                <a:cs typeface="Courier New" panose="02070309020205020404" pitchFamily="49" charset="0"/>
              </a:rPr>
              <a:t>0010</a:t>
            </a:r>
          </a:p>
        </p:txBody>
      </p:sp>
      <p:sp>
        <p:nvSpPr>
          <p:cNvPr id="2" name="Oval 1"/>
          <p:cNvSpPr/>
          <p:nvPr/>
        </p:nvSpPr>
        <p:spPr bwMode="auto">
          <a:xfrm>
            <a:off x="4518358" y="3201987"/>
            <a:ext cx="1924050" cy="587375"/>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54" name="Text Box 33"/>
          <p:cNvSpPr txBox="1">
            <a:spLocks noChangeArrowheads="1"/>
          </p:cNvSpPr>
          <p:nvPr/>
        </p:nvSpPr>
        <p:spPr bwMode="auto">
          <a:xfrm>
            <a:off x="1778000" y="4367212"/>
            <a:ext cx="998796" cy="531426"/>
          </a:xfrm>
          <a:prstGeom prst="rect">
            <a:avLst/>
          </a:prstGeom>
          <a:noFill/>
          <a:ln w="9525">
            <a:noFill/>
            <a:miter lim="800000"/>
            <a:headEnd/>
            <a:tailEnd/>
          </a:ln>
        </p:spPr>
        <p:txBody>
          <a:bodyPr wrap="none" lIns="130046" tIns="65023" rIns="130046" bIns="65023">
            <a:spAutoFit/>
          </a:bodyPr>
          <a:lstStyle/>
          <a:p>
            <a:pPr algn="r"/>
            <a:r>
              <a:rPr lang="en-US" altLang="ja-JP" sz="2600" b="1" dirty="0">
                <a:solidFill>
                  <a:srgbClr val="FF0000"/>
                </a:solidFill>
              </a:rPr>
              <a:t>IP ID</a:t>
            </a:r>
            <a:endParaRPr lang="en-US" altLang="en-US" sz="1400" b="1" dirty="0">
              <a:solidFill>
                <a:srgbClr val="FF0000"/>
              </a:solidFill>
              <a:latin typeface="Times New Roman" pitchFamily="18" charset="0"/>
            </a:endParaRPr>
          </a:p>
        </p:txBody>
      </p:sp>
      <p:sp>
        <p:nvSpPr>
          <p:cNvPr id="55" name="Line 26"/>
          <p:cNvSpPr>
            <a:spLocks noChangeShapeType="1"/>
          </p:cNvSpPr>
          <p:nvPr/>
        </p:nvSpPr>
        <p:spPr bwMode="auto">
          <a:xfrm flipV="1">
            <a:off x="2786064" y="3540124"/>
            <a:ext cx="1740658" cy="1089026"/>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Tree>
    <p:extLst>
      <p:ext uri="{BB962C8B-B14F-4D97-AF65-F5344CB8AC3E}">
        <p14:creationId xmlns:p14="http://schemas.microsoft.com/office/powerpoint/2010/main" val="2314356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3491"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nmap IDLE Scan (Hide the Scan Source)</a:t>
            </a:r>
            <a:endParaRPr lang="en-US" altLang="en-US" sz="3200" i="0" dirty="0">
              <a:latin typeface="Arial" pitchFamily="34" charset="0"/>
              <a:sym typeface="Arial" pitchFamily="34" charset="0"/>
            </a:endParaRPr>
          </a:p>
        </p:txBody>
      </p:sp>
      <p:sp>
        <p:nvSpPr>
          <p:cNvPr id="63492" name="Rectangle 5"/>
          <p:cNvSpPr>
            <a:spLocks noGrp="1" noChangeArrowheads="1"/>
          </p:cNvSpPr>
          <p:nvPr>
            <p:ph idx="1"/>
          </p:nvPr>
        </p:nvSpPr>
        <p:spPr bwMode="auto">
          <a:xfrm>
            <a:off x="558800" y="1981200"/>
            <a:ext cx="11703050" cy="64357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Normal port scans send TCP SYN packets to the target and wait for a SYN-ACK</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Problem with this is that the attacker is easily identified</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If the attacker Spoofs their source IP address then the attacker doesn't</a:t>
            </a:r>
            <a:r>
              <a:rPr lang="ja-JP" altLang="en-US" sz="3200">
                <a:latin typeface="Arial" pitchFamily="34" charset="0"/>
                <a:cs typeface="Arial" pitchFamily="34" charset="0"/>
                <a:sym typeface="Arial" pitchFamily="34" charset="0"/>
              </a:rPr>
              <a:t>’</a:t>
            </a:r>
            <a:r>
              <a:rPr lang="en-US" altLang="ja-JP" sz="3200">
                <a:latin typeface="Arial" pitchFamily="34" charset="0"/>
                <a:cs typeface="Arial" pitchFamily="34" charset="0"/>
                <a:sym typeface="Arial" pitchFamily="34" charset="0"/>
              </a:rPr>
              <a:t>t receive the results of the scan.</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Use the IP Identification Field of the IP Header.</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Normally used to group fragments of IP packets together</a:t>
            </a:r>
          </a:p>
          <a:p>
            <a:pPr algn="l" eaLnBrk="1" hangingPunct="1"/>
            <a:endParaRPr lang="en-US" altLang="en-US" sz="3200">
              <a:latin typeface="Arial" pitchFamily="34" charset="0"/>
              <a:sym typeface="Arial" pitchFamily="34" charset="0"/>
            </a:endParaRPr>
          </a:p>
          <a:p>
            <a:pPr algn="l" eaLnBrk="1" hangingPunct="1"/>
            <a:r>
              <a:rPr lang="en-US" altLang="en-US" sz="3200">
                <a:latin typeface="Arial" pitchFamily="34" charset="0"/>
                <a:cs typeface="Arial" pitchFamily="34" charset="0"/>
                <a:sym typeface="Arial" pitchFamily="34" charset="0"/>
              </a:rPr>
              <a:t>Most operating systems increment the IP Ident field by one for each packet sent.</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63</a:t>
            </a:fld>
            <a:endParaRPr lang="en-US" altLang="en-US" sz="1200" dirty="0">
              <a:solidFill>
                <a:schemeClr val="tx1"/>
              </a:solidFill>
            </a:endParaRPr>
          </a:p>
        </p:txBody>
      </p:sp>
    </p:spTree>
  </p:cSld>
  <p:clrMapOvr>
    <a:masterClrMapping/>
  </p:clrMapOvr>
  <p:transition spd="med">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bwMode="auto">
          <a:xfrm>
            <a:off x="5588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IDLE Scan (cont)</a:t>
            </a:r>
          </a:p>
        </p:txBody>
      </p:sp>
      <p:sp>
        <p:nvSpPr>
          <p:cNvPr id="64515" name="Rectangle 5"/>
          <p:cNvSpPr>
            <a:spLocks noGrp="1" noChangeArrowheads="1"/>
          </p:cNvSpPr>
          <p:nvPr>
            <p:ph idx="1"/>
          </p:nvPr>
        </p:nvSpPr>
        <p:spPr bwMode="auto">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a:latin typeface="Arial" pitchFamily="34" charset="0"/>
                <a:cs typeface="Arial" pitchFamily="34" charset="0"/>
              </a:rPr>
              <a:t>Attacker first picks the machine which will be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for the attack.</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Attacker sends a SYN packet to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Attacker gets back a SYN-ACK which will include the IP header with IP ID value of X which is remembered by the attacker.</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Next step is the attacker selects the port to be scanned and sends a spoofed SYN packet to the target with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a:t>
            </a:r>
            <a:r>
              <a:rPr lang="ja-JP" altLang="en-US" sz="2400">
                <a:latin typeface="Arial" pitchFamily="34" charset="0"/>
                <a:cs typeface="Arial" pitchFamily="34" charset="0"/>
              </a:rPr>
              <a:t>’</a:t>
            </a:r>
            <a:r>
              <a:rPr lang="en-US" altLang="ja-JP" sz="2400">
                <a:latin typeface="Arial" pitchFamily="34" charset="0"/>
                <a:cs typeface="Arial" pitchFamily="34" charset="0"/>
              </a:rPr>
              <a:t>s ip.</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If listening the target will send a SYN-ACK back to the framed machine</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When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 receives a SYN-ACK from the target which was never requested it will send a RESET.   The IP ID field on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 will be X+1</a:t>
            </a:r>
          </a:p>
          <a:p>
            <a:pPr algn="l" eaLnBrk="1" hangingPunct="1"/>
            <a:endParaRPr lang="en-US" altLang="en-US" sz="2400">
              <a:latin typeface="Arial" pitchFamily="34" charset="0"/>
              <a:cs typeface="Arial" pitchFamily="34" charset="0"/>
            </a:endParaRPr>
          </a:p>
          <a:p>
            <a:pPr algn="l" eaLnBrk="1" hangingPunct="1"/>
            <a:r>
              <a:rPr lang="en-US" altLang="en-US" sz="2400">
                <a:latin typeface="Arial" pitchFamily="34" charset="0"/>
                <a:cs typeface="Arial" pitchFamily="34" charset="0"/>
              </a:rPr>
              <a:t>Attacker now </a:t>
            </a:r>
            <a:r>
              <a:rPr lang="ja-JP" altLang="en-US" sz="2400">
                <a:latin typeface="Arial" pitchFamily="34" charset="0"/>
                <a:cs typeface="Arial" pitchFamily="34" charset="0"/>
              </a:rPr>
              <a:t>“</a:t>
            </a:r>
            <a:r>
              <a:rPr lang="en-US" altLang="ja-JP" sz="2400">
                <a:latin typeface="Arial" pitchFamily="34" charset="0"/>
                <a:cs typeface="Arial" pitchFamily="34" charset="0"/>
              </a:rPr>
              <a:t>measures</a:t>
            </a:r>
            <a:r>
              <a:rPr lang="ja-JP" altLang="en-US" sz="2400">
                <a:latin typeface="Arial" pitchFamily="34" charset="0"/>
                <a:cs typeface="Arial" pitchFamily="34" charset="0"/>
              </a:rPr>
              <a:t>”</a:t>
            </a:r>
            <a:r>
              <a:rPr lang="en-US" altLang="ja-JP" sz="2400">
                <a:latin typeface="Arial" pitchFamily="34" charset="0"/>
                <a:cs typeface="Arial" pitchFamily="34" charset="0"/>
              </a:rPr>
              <a:t> the IP ID field on the </a:t>
            </a:r>
            <a:r>
              <a:rPr lang="ja-JP" altLang="en-US" sz="2400">
                <a:latin typeface="Arial" pitchFamily="34" charset="0"/>
                <a:cs typeface="Arial" pitchFamily="34" charset="0"/>
              </a:rPr>
              <a:t>“</a:t>
            </a:r>
            <a:r>
              <a:rPr lang="en-US" altLang="ja-JP" sz="2400">
                <a:latin typeface="Arial" pitchFamily="34" charset="0"/>
                <a:cs typeface="Arial" pitchFamily="34" charset="0"/>
              </a:rPr>
              <a:t>framed</a:t>
            </a:r>
            <a:r>
              <a:rPr lang="ja-JP" altLang="en-US" sz="2400">
                <a:latin typeface="Arial" pitchFamily="34" charset="0"/>
                <a:cs typeface="Arial" pitchFamily="34" charset="0"/>
              </a:rPr>
              <a:t>”</a:t>
            </a:r>
            <a:r>
              <a:rPr lang="en-US" altLang="ja-JP" sz="2400">
                <a:latin typeface="Arial" pitchFamily="34" charset="0"/>
                <a:cs typeface="Arial" pitchFamily="34" charset="0"/>
              </a:rPr>
              <a:t> machine.  Sends SYN.  If gets IP ID value of X+2 then port is open.   If IP ID is X+1 then it is closed</a:t>
            </a:r>
          </a:p>
          <a:p>
            <a:pPr algn="l" eaLnBrk="1" hangingPunct="1"/>
            <a:endParaRPr lang="en-US" altLang="en-US" sz="2400">
              <a:latin typeface="Arial" pitchFamily="34" charset="0"/>
              <a:cs typeface="Arial" pitchFamily="34" charset="0"/>
            </a:endParaRPr>
          </a:p>
        </p:txBody>
      </p:sp>
      <p:sp>
        <p:nvSpPr>
          <p:cNvPr id="64517"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64</a:t>
            </a:fld>
            <a:endParaRPr lang="en-US" altLang="en-US" sz="1200" dirty="0">
              <a:solidFill>
                <a:schemeClr val="tx1"/>
              </a:solidFil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bwMode="auto">
          <a:xfrm>
            <a:off x="635000" y="11430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IDLE Scan (cont)</a:t>
            </a:r>
          </a:p>
        </p:txBody>
      </p:sp>
      <p:sp>
        <p:nvSpPr>
          <p:cNvPr id="65540"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pic>
        <p:nvPicPr>
          <p:cNvPr id="65541" name="Picture 8"/>
          <p:cNvPicPr>
            <a:picLocks noChangeAspect="1"/>
          </p:cNvPicPr>
          <p:nvPr/>
        </p:nvPicPr>
        <p:blipFill>
          <a:blip r:embed="rId3"/>
          <a:srcRect/>
          <a:stretch>
            <a:fillRect/>
          </a:stretch>
        </p:blipFill>
        <p:spPr bwMode="auto">
          <a:xfrm>
            <a:off x="1473200" y="2438400"/>
            <a:ext cx="10058400" cy="6435725"/>
          </a:xfrm>
          <a:prstGeom prst="rect">
            <a:avLst/>
          </a:prstGeom>
          <a:noFill/>
          <a:ln w="9525">
            <a:noFill/>
            <a:miter lim="800000"/>
            <a:headEnd/>
            <a:tailEnd/>
          </a:ln>
        </p:spPr>
      </p:pic>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65</a:t>
            </a:fld>
            <a:endParaRPr lang="en-US" altLang="en-US" sz="1200" dirty="0">
              <a:solidFill>
                <a:schemeClr val="tx1"/>
              </a:solidFill>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bwMode="auto">
          <a:xfrm>
            <a:off x="635000" y="12192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Useful NMAP Command with OS Fingerprinting</a:t>
            </a:r>
          </a:p>
        </p:txBody>
      </p:sp>
      <p:sp>
        <p:nvSpPr>
          <p:cNvPr id="66563" name="Rectangle 5"/>
          <p:cNvSpPr>
            <a:spLocks noGrp="1" noChangeArrowheads="1"/>
          </p:cNvSpPr>
          <p:nvPr>
            <p:ph idx="1"/>
          </p:nvPr>
        </p:nvSpPr>
        <p:spPr bwMode="auto">
          <a:xfrm>
            <a:off x="558800" y="2438400"/>
            <a:ext cx="12128500" cy="5029200"/>
          </a:xfrm>
          <a:noFill/>
          <a:ln>
            <a:miter lim="800000"/>
            <a:headEnd/>
            <a:tailEnd/>
          </a:ln>
        </p:spPr>
        <p:txBody>
          <a:bodyPr wrap="square" lIns="91440" tIns="45720" rIns="91440" bIns="45720" numCol="1" anchor="t" anchorCtr="0" compatLnSpc="1">
            <a:prstTxWarp prst="textNoShape">
              <a:avLst/>
            </a:prstTxWarp>
          </a:bodyPr>
          <a:lstStyle/>
          <a:p>
            <a:pPr algn="l" eaLnBrk="1" hangingPunct="1">
              <a:buFont typeface="Gill Sans" charset="0"/>
              <a:buNone/>
            </a:pPr>
            <a:r>
              <a:rPr lang="en-US" altLang="en-US" sz="2400">
                <a:latin typeface="Courier" charset="0"/>
              </a:rPr>
              <a:t>nmap -sV -O -sC --top-ports 100 -T4 -oA [file] [address]</a:t>
            </a:r>
          </a:p>
          <a:p>
            <a:pPr algn="l" eaLnBrk="1" hangingPunct="1">
              <a:buFont typeface="Gill Sans" charset="0"/>
              <a:buNone/>
            </a:pPr>
            <a:r>
              <a:rPr lang="en-US" altLang="en-US" sz="2400">
                <a:latin typeface="Courier" charset="0"/>
              </a:rPr>
              <a:t>nmap -sV -O -sC --top-ports 100 -T4 -oA out.txt 10.1.1.0/24</a:t>
            </a:r>
          </a:p>
          <a:p>
            <a:pPr algn="l" eaLnBrk="1" hangingPunct="1">
              <a:buFont typeface="Gill Sans" charset="0"/>
              <a:buNone/>
            </a:pPr>
            <a:endParaRPr lang="en-US" altLang="en-US" sz="2400">
              <a:latin typeface="Courier" charset="0"/>
            </a:endParaRPr>
          </a:p>
          <a:p>
            <a:pPr algn="l" eaLnBrk="1" hangingPunct="1">
              <a:buFont typeface="Gill Sans" charset="0"/>
              <a:buNone/>
            </a:pPr>
            <a:endParaRPr lang="en-US" altLang="en-US" sz="2400">
              <a:latin typeface="Courier" charset="0"/>
            </a:endParaRPr>
          </a:p>
          <a:p>
            <a:pPr algn="l" eaLnBrk="1" hangingPunct="1">
              <a:buFont typeface="Gill Sans" charset="0"/>
              <a:buNone/>
            </a:pPr>
            <a:r>
              <a:rPr lang="en-US" altLang="en-US" sz="2400">
                <a:latin typeface="Courier" charset="0"/>
              </a:rPr>
              <a:t>-sV    		</a:t>
            </a:r>
            <a:r>
              <a:rPr lang="en-US" altLang="en-US" sz="2000">
                <a:latin typeface="Arial" pitchFamily="34" charset="0"/>
              </a:rPr>
              <a:t>-</a:t>
            </a:r>
            <a:r>
              <a:rPr lang="en-US" altLang="en-US" sz="2000">
                <a:latin typeface="Arial" pitchFamily="34" charset="0"/>
                <a:cs typeface="Arial" pitchFamily="34" charset="0"/>
              </a:rPr>
              <a:t>Probe open ports to determine service-/version info</a:t>
            </a:r>
          </a:p>
          <a:p>
            <a:pPr algn="l" eaLnBrk="1" hangingPunct="1">
              <a:buFont typeface="Gill Sans" charset="0"/>
              <a:buNone/>
            </a:pPr>
            <a:r>
              <a:rPr lang="en-US" altLang="en-US" sz="2400">
                <a:latin typeface="Courier" charset="0"/>
              </a:rPr>
              <a:t>-O	</a:t>
            </a:r>
            <a:r>
              <a:rPr lang="en-US" altLang="en-US" sz="2400"/>
              <a:t>	</a:t>
            </a:r>
            <a:r>
              <a:rPr lang="en-US" altLang="en-US" sz="2000">
                <a:latin typeface="Arial" pitchFamily="34" charset="0"/>
                <a:cs typeface="Arial" pitchFamily="34" charset="0"/>
              </a:rPr>
              <a:t>-Enable OS detection</a:t>
            </a:r>
          </a:p>
          <a:p>
            <a:pPr algn="l" eaLnBrk="1" hangingPunct="1">
              <a:buFont typeface="Gill Sans" charset="0"/>
              <a:buNone/>
            </a:pPr>
            <a:r>
              <a:rPr lang="en-US" altLang="en-US" sz="2400">
                <a:latin typeface="Courier" charset="0"/>
              </a:rPr>
              <a:t>-sC </a:t>
            </a:r>
            <a:r>
              <a:rPr lang="en-US" altLang="en-US" sz="2400"/>
              <a:t>		</a:t>
            </a:r>
            <a:r>
              <a:rPr lang="en-US" altLang="en-US" sz="2000">
                <a:latin typeface="Arial" pitchFamily="34" charset="0"/>
                <a:cs typeface="Arial" pitchFamily="34" charset="0"/>
              </a:rPr>
              <a:t>-Enable Script scanning</a:t>
            </a:r>
          </a:p>
          <a:p>
            <a:pPr algn="l" eaLnBrk="1" hangingPunct="1">
              <a:buFont typeface="Gill Sans" charset="0"/>
              <a:buNone/>
            </a:pPr>
            <a:r>
              <a:rPr lang="en-US" altLang="en-US" sz="2400">
                <a:latin typeface="Courier" charset="0"/>
              </a:rPr>
              <a:t>--top-ports</a:t>
            </a:r>
            <a:r>
              <a:rPr lang="en-US" altLang="en-US" sz="2400"/>
              <a:t>	</a:t>
            </a:r>
            <a:r>
              <a:rPr lang="en-US" altLang="en-US" sz="2000"/>
              <a:t>-Only scan </a:t>
            </a:r>
            <a:r>
              <a:rPr lang="ja-JP" altLang="en-US" sz="2000"/>
              <a:t>“</a:t>
            </a:r>
            <a:r>
              <a:rPr lang="en-US" altLang="ja-JP" sz="2000"/>
              <a:t>popular ports</a:t>
            </a:r>
            <a:r>
              <a:rPr lang="ja-JP" altLang="en-US" sz="2000"/>
              <a:t>”</a:t>
            </a:r>
            <a:endParaRPr lang="en-US" altLang="ja-JP" sz="2000"/>
          </a:p>
          <a:p>
            <a:pPr algn="l" eaLnBrk="1" hangingPunct="1">
              <a:buFont typeface="Gill Sans" charset="0"/>
              <a:buNone/>
            </a:pPr>
            <a:r>
              <a:rPr lang="en-US" altLang="en-US" sz="2400">
                <a:latin typeface="Courier" charset="0"/>
              </a:rPr>
              <a:t>-T4 </a:t>
            </a:r>
            <a:r>
              <a:rPr lang="en-US" altLang="en-US" sz="2400"/>
              <a:t>		</a:t>
            </a:r>
            <a:r>
              <a:rPr lang="en-US" altLang="en-US" sz="2000">
                <a:latin typeface="Arial" pitchFamily="34" charset="0"/>
                <a:cs typeface="Arial" pitchFamily="34" charset="0"/>
              </a:rPr>
              <a:t>-Sets template for fast scans (0 slow – 5 fast)</a:t>
            </a:r>
          </a:p>
          <a:p>
            <a:pPr algn="l" eaLnBrk="1" hangingPunct="1">
              <a:buFont typeface="Gill Sans" charset="0"/>
              <a:buNone/>
            </a:pPr>
            <a:r>
              <a:rPr lang="en-US" altLang="en-US" sz="2400">
                <a:latin typeface="Courier" charset="0"/>
              </a:rPr>
              <a:t>-oA</a:t>
            </a:r>
            <a:r>
              <a:rPr lang="en-US" altLang="en-US" sz="2400"/>
              <a:t>		</a:t>
            </a:r>
            <a:r>
              <a:rPr lang="en-US" altLang="en-US" sz="2000"/>
              <a:t>-Output file</a:t>
            </a:r>
          </a:p>
          <a:p>
            <a:pPr algn="l" eaLnBrk="1" hangingPunct="1"/>
            <a:endParaRPr lang="en-US" altLang="en-US" sz="2400"/>
          </a:p>
        </p:txBody>
      </p:sp>
      <p:sp>
        <p:nvSpPr>
          <p:cNvPr id="66564" name="Slide Number Placeholder 3"/>
          <p:cNvSpPr>
            <a:spLocks noGrp="1"/>
          </p:cNvSpPr>
          <p:nvPr>
            <p:ph type="sldNum" sz="quarter" idx="10"/>
          </p:nvPr>
        </p:nvSpPr>
        <p:spPr>
          <a:noFill/>
        </p:spPr>
        <p:txBody>
          <a:bodyPr/>
          <a:lstStyle/>
          <a:p>
            <a:fld id="{AFD694B9-6ECE-49D2-B33C-F5CE94B3890A}" type="slidenum">
              <a:rPr lang="en-US" altLang="en-US"/>
              <a:pPr/>
              <a:t>66</a:t>
            </a:fld>
            <a:endParaRPr lang="en-US" altLang="en-US"/>
          </a:p>
        </p:txBody>
      </p:sp>
      <p:sp>
        <p:nvSpPr>
          <p:cNvPr id="6656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bwMode="auto">
          <a:xfrm>
            <a:off x="6350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a:latin typeface="Arial" pitchFamily="34" charset="0"/>
                <a:cs typeface="Arial" pitchFamily="34" charset="0"/>
              </a:rPr>
              <a:t>Firewalk</a:t>
            </a:r>
          </a:p>
        </p:txBody>
      </p:sp>
      <p:sp>
        <p:nvSpPr>
          <p:cNvPr id="67587" name="Rectangle 5"/>
          <p:cNvSpPr>
            <a:spLocks noGrp="1" noChangeArrowheads="1"/>
          </p:cNvSpPr>
          <p:nvPr>
            <p:ph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a:latin typeface="Arial" pitchFamily="34" charset="0"/>
                <a:cs typeface="Arial" pitchFamily="34" charset="0"/>
              </a:rPr>
              <a:t>Firewalk is a network scanning tool which attempts to determine which layer3/4 ACLs are present on filtering routers and firewalls.</a:t>
            </a:r>
          </a:p>
          <a:p>
            <a:pPr algn="l" eaLnBrk="1" hangingPunct="1"/>
            <a:r>
              <a:rPr lang="en-US" altLang="en-US" sz="2400">
                <a:latin typeface="Arial" pitchFamily="34" charset="0"/>
                <a:cs typeface="Arial" pitchFamily="34" charset="0"/>
              </a:rPr>
              <a:t>Sends out TCP and UDP packets with a TTL on greater than the targeted firewall.</a:t>
            </a:r>
          </a:p>
          <a:p>
            <a:pPr algn="l" eaLnBrk="1" hangingPunct="1"/>
            <a:r>
              <a:rPr lang="en-US" altLang="en-US" sz="2400">
                <a:latin typeface="Arial" pitchFamily="34" charset="0"/>
                <a:cs typeface="Arial" pitchFamily="34" charset="0"/>
              </a:rPr>
              <a:t>If the firewall allows the traffic it will forward to the internal host or next hop where it will expire and return an ICMP_TIME_EXCEEDED message. </a:t>
            </a:r>
          </a:p>
          <a:p>
            <a:pPr algn="l" eaLnBrk="1" hangingPunct="1"/>
            <a:r>
              <a:rPr lang="en-US" altLang="en-US" sz="2400">
                <a:latin typeface="Arial" pitchFamily="34" charset="0"/>
                <a:cs typeface="Arial" pitchFamily="34" charset="0"/>
              </a:rPr>
              <a:t>If the firewalls drops the traffic no response will be received.</a:t>
            </a:r>
          </a:p>
          <a:p>
            <a:pPr algn="l" eaLnBrk="1" hangingPunct="1"/>
            <a:endParaRPr lang="en-US" altLang="en-US" sz="2400">
              <a:latin typeface="Arial" pitchFamily="34" charset="0"/>
              <a:cs typeface="Arial" pitchFamily="34" charset="0"/>
            </a:endParaRPr>
          </a:p>
          <a:p>
            <a:pPr algn="l" eaLnBrk="1" hangingPunct="1"/>
            <a:r>
              <a:rPr lang="en-US" altLang="en-US" sz="1400">
                <a:latin typeface="Courier" charset="0"/>
              </a:rPr>
              <a:t>firewalk -p [protocol] -d [destination_port] -s [source_port] [internal_IP] [gateway_IP]</a:t>
            </a:r>
          </a:p>
          <a:p>
            <a:pPr algn="l" eaLnBrk="1" hangingPunct="1"/>
            <a:endParaRPr lang="en-US" altLang="en-US" sz="1400">
              <a:latin typeface="Courier" charset="0"/>
            </a:endParaRPr>
          </a:p>
          <a:p>
            <a:pPr algn="l" eaLnBrk="1" hangingPunct="1"/>
            <a:r>
              <a:rPr lang="en-US" altLang="en-US" sz="1400">
                <a:latin typeface="Courier" charset="0"/>
              </a:rPr>
              <a:t>root@fc4&gt;firewalk -n -p tcp -s 80 -d 80 192.168.0.1 192.168.1.1</a:t>
            </a:r>
            <a:br>
              <a:rPr lang="en-US" altLang="en-US" sz="1400">
                <a:latin typeface="Courier" charset="0"/>
              </a:rPr>
            </a:br>
            <a:br>
              <a:rPr lang="en-US" altLang="en-US" sz="1400">
                <a:latin typeface="Courier" charset="0"/>
              </a:rPr>
            </a:br>
            <a:r>
              <a:rPr lang="en-US" altLang="en-US" sz="1400">
                <a:latin typeface="Courier" charset="0"/>
              </a:rPr>
              <a:t>Firewalk 5.0 [gateway ACL scanner]</a:t>
            </a:r>
            <a:br>
              <a:rPr lang="en-US" altLang="en-US" sz="1400">
                <a:latin typeface="Courier" charset="0"/>
              </a:rPr>
            </a:br>
            <a:r>
              <a:rPr lang="en-US" altLang="en-US" sz="1400">
                <a:latin typeface="Courier" charset="0"/>
              </a:rPr>
              <a:t>Firewalk state initialization completed successfully.</a:t>
            </a:r>
            <a:br>
              <a:rPr lang="en-US" altLang="en-US" sz="1400">
                <a:latin typeface="Courier" charset="0"/>
              </a:rPr>
            </a:br>
            <a:r>
              <a:rPr lang="en-US" altLang="en-US" sz="1400">
                <a:latin typeface="Courier" charset="0"/>
              </a:rPr>
              <a:t>TCP-based scan.</a:t>
            </a:r>
            <a:br>
              <a:rPr lang="en-US" altLang="en-US" sz="1400">
                <a:latin typeface="Courier" charset="0"/>
              </a:rPr>
            </a:br>
            <a:r>
              <a:rPr lang="en-US" altLang="en-US" sz="1400">
                <a:latin typeface="Courier" charset="0"/>
              </a:rPr>
              <a:t>Ramping phase source port: 80, destination port: 80</a:t>
            </a:r>
            <a:br>
              <a:rPr lang="en-US" altLang="en-US" sz="1400">
                <a:latin typeface="Courier" charset="0"/>
              </a:rPr>
            </a:br>
            <a:r>
              <a:rPr lang="en-US" altLang="en-US" sz="1400">
                <a:latin typeface="Courier" charset="0"/>
              </a:rPr>
              <a:t>Hotfoot through 192.168.0.1 using 192.168.1.1 as a metric.</a:t>
            </a:r>
            <a:br>
              <a:rPr lang="en-US" altLang="en-US" sz="1400">
                <a:latin typeface="Courier" charset="0"/>
              </a:rPr>
            </a:br>
            <a:r>
              <a:rPr lang="en-US" altLang="en-US" sz="1400">
                <a:latin typeface="Courier" charset="0"/>
              </a:rPr>
              <a:t>Ramping Phase:</a:t>
            </a:r>
            <a:br>
              <a:rPr lang="en-US" altLang="en-US" sz="1400">
                <a:latin typeface="Courier" charset="0"/>
              </a:rPr>
            </a:br>
            <a:r>
              <a:rPr lang="en-US" altLang="en-US" sz="1400">
                <a:latin typeface="Courier" charset="0"/>
              </a:rPr>
              <a:t>expired [192.168.0.1]</a:t>
            </a:r>
            <a:br>
              <a:rPr lang="en-US" altLang="en-US" sz="1400">
                <a:latin typeface="Courier" charset="0"/>
              </a:rPr>
            </a:br>
            <a:r>
              <a:rPr lang="en-US" altLang="en-US" sz="1400">
                <a:latin typeface="Courier" charset="0"/>
              </a:rPr>
              <a:t>Binding host reached.</a:t>
            </a:r>
            <a:br>
              <a:rPr lang="en-US" altLang="en-US" sz="1400">
                <a:latin typeface="Courier" charset="0"/>
              </a:rPr>
            </a:br>
            <a:r>
              <a:rPr lang="en-US" altLang="en-US" sz="1400">
                <a:latin typeface="Courier" charset="0"/>
              </a:rPr>
              <a:t>Scan bound at 2 hops.</a:t>
            </a:r>
            <a:br>
              <a:rPr lang="en-US" altLang="en-US" sz="1400">
                <a:latin typeface="Courier" charset="0"/>
              </a:rPr>
            </a:br>
            <a:r>
              <a:rPr lang="en-US" altLang="en-US" sz="1400">
                <a:latin typeface="Courier" charset="0"/>
              </a:rPr>
              <a:t>Scanning Phase: </a:t>
            </a:r>
            <a:br>
              <a:rPr lang="en-US" altLang="en-US" sz="1400">
                <a:latin typeface="Courier" charset="0"/>
              </a:rPr>
            </a:b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not listen) [192.168.1.1]</a:t>
            </a:r>
            <a:br>
              <a:rPr lang="en-US" altLang="en-US" sz="1400">
                <a:latin typeface="Courier" charset="0"/>
              </a:rPr>
            </a:br>
            <a:r>
              <a:rPr lang="en-US" altLang="en-US" sz="1400">
                <a:latin typeface="Courier" charset="0"/>
              </a:rPr>
              <a:t>A! open (port listen) [192.168.1.1]</a:t>
            </a: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buFont typeface="Gill Sans" charset="0"/>
              <a:buNone/>
            </a:pPr>
            <a:endParaRPr lang="en-US" altLang="en-US" sz="1400">
              <a:latin typeface="Courier" charset="0"/>
            </a:endParaRPr>
          </a:p>
        </p:txBody>
      </p:sp>
      <p:sp>
        <p:nvSpPr>
          <p:cNvPr id="67588" name="Slide Number Placeholder 3"/>
          <p:cNvSpPr>
            <a:spLocks noGrp="1"/>
          </p:cNvSpPr>
          <p:nvPr>
            <p:ph type="sldNum" sz="quarter" idx="10"/>
          </p:nvPr>
        </p:nvSpPr>
        <p:spPr>
          <a:noFill/>
        </p:spPr>
        <p:txBody>
          <a:bodyPr/>
          <a:lstStyle/>
          <a:p>
            <a:fld id="{6375BDA3-ED74-4AB2-83A4-B1C1B3205AD8}" type="slidenum">
              <a:rPr lang="en-US" altLang="en-US"/>
              <a:pPr/>
              <a:t>67</a:t>
            </a:fld>
            <a:endParaRPr lang="en-US" altLang="en-US"/>
          </a:p>
        </p:txBody>
      </p:sp>
      <p:sp>
        <p:nvSpPr>
          <p:cNvPr id="67589"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69635" name="Rectangle 4"/>
          <p:cNvSpPr>
            <a:spLocks noGrp="1" noChangeArrowheads="1"/>
          </p:cNvSpPr>
          <p:nvPr>
            <p:ph type="title"/>
          </p:nvPr>
        </p:nvSpPr>
        <p:spPr bwMode="auto">
          <a:xfrm>
            <a:off x="4064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i="0" dirty="0">
                <a:latin typeface="Arial" pitchFamily="34" charset="0"/>
                <a:cs typeface="Arial" pitchFamily="34" charset="0"/>
                <a:sym typeface="Arial" pitchFamily="34" charset="0"/>
              </a:rPr>
              <a:t>ZAP – Zed Attack Proxy</a:t>
            </a:r>
            <a:endParaRPr lang="en-US" altLang="en-US" sz="3200" i="0" dirty="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68</a:t>
            </a:fld>
            <a:endParaRPr lang="en-US" altLang="en-US" sz="1200" dirty="0">
              <a:solidFill>
                <a:schemeClr val="tx1"/>
              </a:solidFill>
            </a:endParaRPr>
          </a:p>
        </p:txBody>
      </p:sp>
      <p:pic>
        <p:nvPicPr>
          <p:cNvPr id="2" name="Picture 1">
            <a:extLst>
              <a:ext uri="{FF2B5EF4-FFF2-40B4-BE49-F238E27FC236}">
                <a16:creationId xmlns:a16="http://schemas.microsoft.com/office/drawing/2014/main" id="{1A90CC8E-CE16-5E92-7D54-3CE8F0DBCA77}"/>
              </a:ext>
            </a:extLst>
          </p:cNvPr>
          <p:cNvPicPr>
            <a:picLocks noChangeAspect="1"/>
          </p:cNvPicPr>
          <p:nvPr/>
        </p:nvPicPr>
        <p:blipFill>
          <a:blip r:embed="rId3"/>
          <a:stretch>
            <a:fillRect/>
          </a:stretch>
        </p:blipFill>
        <p:spPr>
          <a:xfrm>
            <a:off x="442132" y="1743075"/>
            <a:ext cx="12269264" cy="7560063"/>
          </a:xfrm>
          <a:prstGeom prst="rect">
            <a:avLst/>
          </a:prstGeom>
        </p:spPr>
      </p:pic>
    </p:spTree>
  </p:cSld>
  <p:clrMapOvr>
    <a:masterClrMapping/>
  </p:clrMapOvr>
  <p:transition spd="med">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bwMode="auto">
          <a:xfrm>
            <a:off x="558800" y="1066800"/>
            <a:ext cx="11703050" cy="6762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rPr>
              <a:t>Summary</a:t>
            </a:r>
          </a:p>
        </p:txBody>
      </p:sp>
      <p:sp>
        <p:nvSpPr>
          <p:cNvPr id="76803" name="Rectangle 5"/>
          <p:cNvSpPr>
            <a:spLocks noGrp="1" noChangeArrowheads="1"/>
          </p:cNvSpPr>
          <p:nvPr>
            <p:ph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2400">
                <a:latin typeface="Arial" pitchFamily="34" charset="0"/>
                <a:cs typeface="Arial" pitchFamily="34" charset="0"/>
              </a:rPr>
              <a:t>At this point we have performed complete reconnaisance on the target network and should have good understand of what is running in the network and how it is designed.</a:t>
            </a:r>
          </a:p>
          <a:p>
            <a:pPr algn="l" eaLnBrk="1" hangingPunct="1"/>
            <a:r>
              <a:rPr lang="en-US" altLang="en-US" sz="2400">
                <a:latin typeface="Arial" pitchFamily="34" charset="0"/>
                <a:cs typeface="Arial" pitchFamily="34" charset="0"/>
              </a:rPr>
              <a:t>Next step is scanning for vulnerabilities which we will cover in the next lecture</a:t>
            </a:r>
          </a:p>
          <a:p>
            <a:pPr algn="l" eaLnBrk="1" hangingPunct="1"/>
            <a:endParaRPr lang="en-US" altLang="en-US" sz="2400">
              <a:latin typeface="Arial" pitchFamily="34" charset="0"/>
              <a:cs typeface="Arial" pitchFamily="34"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endParaRPr lang="en-US" altLang="en-US" sz="1400">
              <a:latin typeface="Courier" charset="0"/>
            </a:endParaRPr>
          </a:p>
          <a:p>
            <a:pPr algn="l" eaLnBrk="1" hangingPunct="1">
              <a:buFont typeface="Gill Sans" charset="0"/>
              <a:buNone/>
            </a:pPr>
            <a:endParaRPr lang="en-US" altLang="en-US" sz="1400">
              <a:latin typeface="Courier" charset="0"/>
            </a:endParaRPr>
          </a:p>
        </p:txBody>
      </p:sp>
      <p:sp>
        <p:nvSpPr>
          <p:cNvPr id="76804" name="Slide Number Placeholder 3"/>
          <p:cNvSpPr>
            <a:spLocks noGrp="1"/>
          </p:cNvSpPr>
          <p:nvPr>
            <p:ph type="sldNum" sz="quarter" idx="10"/>
          </p:nvPr>
        </p:nvSpPr>
        <p:spPr>
          <a:noFill/>
        </p:spPr>
        <p:txBody>
          <a:bodyPr/>
          <a:lstStyle/>
          <a:p>
            <a:fld id="{FDD046FD-B461-471A-89CE-6267C8233F59}" type="slidenum">
              <a:rPr lang="en-US" altLang="en-US"/>
              <a:pPr/>
              <a:t>69</a:t>
            </a:fld>
            <a:endParaRPr lang="en-US" altLang="en-US"/>
          </a:p>
        </p:txBody>
      </p:sp>
      <p:sp>
        <p:nvSpPr>
          <p:cNvPr id="76805"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9219" name="Rectangle 4"/>
          <p:cNvSpPr>
            <a:spLocks noGrp="1" noChangeArrowheads="1"/>
          </p:cNvSpPr>
          <p:nvPr>
            <p:ph type="title"/>
          </p:nvPr>
        </p:nvSpPr>
        <p:spPr bwMode="auto">
          <a:xfrm>
            <a:off x="317500" y="838200"/>
            <a:ext cx="12687300" cy="9906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dirty="0">
                <a:latin typeface="Arial" pitchFamily="34" charset="0"/>
                <a:cs typeface="Arial" pitchFamily="34" charset="0"/>
                <a:sym typeface="Arial" pitchFamily="34" charset="0"/>
              </a:rPr>
              <a:t>US Federal Computer Crime Laws (consult legal council for official advice)</a:t>
            </a:r>
            <a:endParaRPr lang="en-US" altLang="en-US" sz="3200" dirty="0">
              <a:latin typeface="Arial" pitchFamily="34" charset="0"/>
              <a:sym typeface="Arial" pitchFamily="34" charset="0"/>
            </a:endParaRPr>
          </a:p>
        </p:txBody>
      </p:sp>
      <p:sp>
        <p:nvSpPr>
          <p:cNvPr id="32771" name="Rectangle 5"/>
          <p:cNvSpPr>
            <a:spLocks noGrp="1" noChangeArrowheads="1"/>
          </p:cNvSpPr>
          <p:nvPr>
            <p:ph idx="1"/>
          </p:nvPr>
        </p:nvSpPr>
        <p:spPr bwMode="auto">
          <a:xfrm>
            <a:off x="558800" y="2209800"/>
            <a:ext cx="12128500" cy="7543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85000" lnSpcReduction="20000"/>
          </a:bodyPr>
          <a:lstStyle/>
          <a:p>
            <a:pPr marL="571500" indent="-571500" algn="l" eaLnBrk="1" hangingPunct="1">
              <a:defRPr/>
            </a:pPr>
            <a:r>
              <a:rPr lang="en-US" altLang="en-US" sz="3200" i="1" dirty="0">
                <a:solidFill>
                  <a:srgbClr val="FF0000"/>
                </a:solidFill>
                <a:latin typeface="Arial" pitchFamily="34" charset="0"/>
                <a:cs typeface="Arial" pitchFamily="34" charset="0"/>
                <a:sym typeface="Arial" pitchFamily="34" charset="0"/>
              </a:rPr>
              <a:t>Note: The following slides on laws is to facilitate discussion only. There is no need to memorize any of these details. Will not be tested.</a:t>
            </a:r>
          </a:p>
          <a:p>
            <a:pPr marL="571500" indent="-571500" algn="l" eaLnBrk="1" hangingPunct="1">
              <a:defRPr/>
            </a:pPr>
            <a:endParaRPr lang="en-US" altLang="en-US" sz="3200" dirty="0">
              <a:latin typeface="Arial" pitchFamily="34" charset="0"/>
              <a:cs typeface="Arial" pitchFamily="34" charset="0"/>
              <a:sym typeface="Arial" pitchFamily="34" charset="0"/>
            </a:endParaRPr>
          </a:p>
          <a:p>
            <a:pPr marL="571500" indent="-571500" algn="l" eaLnBrk="1" hangingPunct="1">
              <a:buFontTx/>
              <a:buChar char="•"/>
              <a:defRPr/>
            </a:pPr>
            <a:r>
              <a:rPr lang="en-US" altLang="en-US" sz="3200" dirty="0">
                <a:latin typeface="Arial" pitchFamily="34" charset="0"/>
                <a:cs typeface="Arial" pitchFamily="34" charset="0"/>
                <a:sym typeface="Arial" pitchFamily="34" charset="0"/>
              </a:rPr>
              <a:t>1970 US Fair Credit Reporting Act (FCRA) – Regulates the collection, dissemination and use of consumer credit information, amended several times</a:t>
            </a:r>
            <a:endParaRPr lang="en-US" altLang="en-US" sz="3200" dirty="0">
              <a:latin typeface="Arial" pitchFamily="34" charset="0"/>
              <a:sym typeface="Arial" pitchFamily="34" charset="0"/>
            </a:endParaRPr>
          </a:p>
          <a:p>
            <a:pPr marL="571500" indent="-571500" algn="l" eaLnBrk="1" hangingPunct="1">
              <a:buFontTx/>
              <a:buChar char="•"/>
              <a:defRPr/>
            </a:pPr>
            <a:r>
              <a:rPr lang="en-US" altLang="en-US" sz="3200" dirty="0">
                <a:latin typeface="Arial" pitchFamily="34" charset="0"/>
                <a:cs typeface="Arial" pitchFamily="34" charset="0"/>
                <a:sym typeface="Arial" pitchFamily="34" charset="0"/>
              </a:rPr>
              <a:t>1970 US Racketeer Influenced and Corrupt Organization Act (RICO) – extends criminal and civil penalties for acts performed as part of a criminal organization</a:t>
            </a:r>
            <a:endParaRPr lang="en-US" altLang="en-US" sz="3200" dirty="0">
              <a:latin typeface="Arial" pitchFamily="34" charset="0"/>
              <a:sym typeface="Arial" pitchFamily="34" charset="0"/>
            </a:endParaRPr>
          </a:p>
          <a:p>
            <a:pPr marL="571500" indent="-571500" algn="l" eaLnBrk="1" hangingPunct="1">
              <a:buFontTx/>
              <a:buChar char="•"/>
              <a:defRPr/>
            </a:pPr>
            <a:r>
              <a:rPr lang="en-US" altLang="en-US" sz="3200" dirty="0">
                <a:latin typeface="Arial" pitchFamily="34" charset="0"/>
                <a:cs typeface="Arial" pitchFamily="34" charset="0"/>
                <a:sym typeface="Arial" pitchFamily="34" charset="0"/>
              </a:rPr>
              <a:t>1973 Code of Fair Information Practices. Five underlying principals:</a:t>
            </a:r>
            <a:r>
              <a:rPr lang="en-US" altLang="en-US" sz="3200" dirty="0">
                <a:latin typeface="Arial" pitchFamily="34" charset="0"/>
                <a:sym typeface="Arial" pitchFamily="34" charset="0"/>
              </a:rPr>
              <a:t>	</a:t>
            </a: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No personal data recordkeeping systems whose existence is secret. (transparency)</a:t>
            </a:r>
            <a:endParaRPr lang="en-US" altLang="en-US" sz="3200" dirty="0">
              <a:latin typeface="Arial" pitchFamily="34" charset="0"/>
              <a:sym typeface="Arial" pitchFamily="34" charset="0"/>
            </a:endParaRP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Must be a way for a person to find out what information about them is in a record and how it is used. (individual participation)</a:t>
            </a: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There must be a way for a person to prevent information obtained for a specific purpose from being used for another purpose without the subjects consent. (purpose limitation)</a:t>
            </a:r>
            <a:endParaRPr lang="en-US" altLang="en-US" sz="3200" dirty="0">
              <a:latin typeface="Arial" pitchFamily="34" charset="0"/>
              <a:sym typeface="Arial" pitchFamily="34" charset="0"/>
            </a:endParaRP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There must be a way for a person to correct a record of information about them. (integrity)</a:t>
            </a:r>
            <a:endParaRPr lang="en-US" altLang="en-US" sz="3200" dirty="0">
              <a:latin typeface="Arial" pitchFamily="34" charset="0"/>
              <a:sym typeface="Arial" pitchFamily="34" charset="0"/>
            </a:endParaRPr>
          </a:p>
          <a:p>
            <a:pPr marL="1444625" lvl="2" indent="-571500" algn="l" eaLnBrk="1" hangingPunct="1">
              <a:buFont typeface="+mj-lt"/>
              <a:buAutoNum type="arabicPeriod"/>
              <a:defRPr/>
            </a:pPr>
            <a:r>
              <a:rPr lang="en-US" altLang="en-US" sz="3200" dirty="0">
                <a:latin typeface="Arial" pitchFamily="34" charset="0"/>
                <a:ea typeface="MS PGothic" pitchFamily="34" charset="-128"/>
                <a:sym typeface="Arial" pitchFamily="34" charset="0"/>
              </a:rPr>
              <a:t>Any organization creating, maintaining, using or disseminating records of personal data must assure the reliability of the data and take prudent measures to protect this data. (integrity)</a:t>
            </a:r>
            <a:endParaRPr lang="en-US" altLang="en-US" sz="3200" dirty="0">
              <a:latin typeface="Arial" pitchFamily="34" charset="0"/>
              <a:sym typeface="Arial" pitchFamily="34" charset="0"/>
            </a:endParaRPr>
          </a:p>
        </p:txBody>
      </p:sp>
      <p:sp>
        <p:nvSpPr>
          <p:cNvPr id="9221" name="Rectangle 6"/>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a:solidFill>
                  <a:schemeClr val="tx1"/>
                </a:solidFill>
              </a:rPr>
              <a:t>7</a:t>
            </a:r>
          </a:p>
        </p:txBody>
      </p:sp>
    </p:spTree>
  </p:cSld>
  <p:clrMapOvr>
    <a:masterClrMapping/>
  </p:clrMapOvr>
  <p:transition spd="med">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0243" name="Rectangle 4"/>
          <p:cNvSpPr>
            <a:spLocks noGrp="1" noChangeArrowheads="1"/>
          </p:cNvSpPr>
          <p:nvPr>
            <p:ph type="title"/>
          </p:nvPr>
        </p:nvSpPr>
        <p:spPr bwMode="auto">
          <a:xfrm>
            <a:off x="330200" y="990600"/>
            <a:ext cx="12382500" cy="533400"/>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US Federal Laws (cont)</a:t>
            </a:r>
            <a:r>
              <a:rPr lang="en-US" altLang="en-US" sz="3200">
                <a:latin typeface="Arial" pitchFamily="34" charset="0"/>
                <a:sym typeface="Arial" pitchFamily="34" charset="0"/>
              </a:rPr>
              <a:t>	</a:t>
            </a:r>
          </a:p>
        </p:txBody>
      </p:sp>
      <p:sp>
        <p:nvSpPr>
          <p:cNvPr id="10244" name="Rectangle 5"/>
          <p:cNvSpPr>
            <a:spLocks noGrp="1" noChangeArrowheads="1"/>
          </p:cNvSpPr>
          <p:nvPr>
            <p:ph idx="1"/>
          </p:nvPr>
        </p:nvSpPr>
        <p:spPr bwMode="auto">
          <a:xfrm>
            <a:off x="558800" y="1752600"/>
            <a:ext cx="12128500" cy="7785100"/>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sz="3200">
                <a:latin typeface="Arial" pitchFamily="34" charset="0"/>
                <a:cs typeface="Arial" pitchFamily="34" charset="0"/>
                <a:sym typeface="Arial" pitchFamily="34" charset="0"/>
              </a:rPr>
              <a:t>1974 US Privacy Act – Who is allowed to have access to information that contains identifying info (education, criminal, medical records – but no limited to)</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1978 Foreign Intelligence Surveillance Act (FISA) – Covers electronic surveillance of foreign intelligence organizations.</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1986 US Computer Fraud and Abuse Act (amended in 1996) – covers malicious threats, attacks and unauthorized access to computer systems.   Penalties increases with Patriot Act.1987</a:t>
            </a:r>
            <a:endParaRPr lang="en-US" altLang="en-US" sz="3200">
              <a:latin typeface="Arial" pitchFamily="34" charset="0"/>
              <a:sym typeface="Arial" pitchFamily="34" charset="0"/>
            </a:endParaRPr>
          </a:p>
          <a:p>
            <a:pPr marL="571500" indent="-571500" algn="l" eaLnBrk="1" hangingPunct="1">
              <a:buFontTx/>
              <a:buChar char="•"/>
            </a:pPr>
            <a:r>
              <a:rPr lang="en-US" altLang="en-US" sz="3200">
                <a:latin typeface="Arial" pitchFamily="34" charset="0"/>
                <a:cs typeface="Arial" pitchFamily="34" charset="0"/>
                <a:sym typeface="Arial" pitchFamily="34" charset="0"/>
              </a:rPr>
              <a:t>1994 US Communications Assistance for Law Enforcement Act – This law requires all communications carriers to provide a facility for law enforcement to provide wiretaps.</a:t>
            </a:r>
            <a:endParaRPr lang="en-US" altLang="en-US" sz="3200">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8</a:t>
            </a:fld>
            <a:endParaRPr lang="en-US" altLang="en-US" sz="1200" dirty="0">
              <a:solidFill>
                <a:schemeClr val="tx1"/>
              </a:solidFill>
            </a:endParaRPr>
          </a:p>
        </p:txBody>
      </p:sp>
    </p:spTree>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11267" name="Rectangle 4"/>
          <p:cNvSpPr>
            <a:spLocks noGrp="1" noChangeArrowheads="1"/>
          </p:cNvSpPr>
          <p:nvPr>
            <p:ph type="title"/>
          </p:nvPr>
        </p:nvSpPr>
        <p:spPr bwMode="auto">
          <a:xfrm>
            <a:off x="635000" y="1066800"/>
            <a:ext cx="11703050" cy="60007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3200">
                <a:latin typeface="Arial" pitchFamily="34" charset="0"/>
                <a:cs typeface="Arial" pitchFamily="34" charset="0"/>
                <a:sym typeface="Arial" pitchFamily="34" charset="0"/>
              </a:rPr>
              <a:t>US Federal Laws (cont)</a:t>
            </a:r>
            <a:endParaRPr lang="en-US" altLang="en-US" sz="3200">
              <a:latin typeface="Arial" pitchFamily="34" charset="0"/>
              <a:sym typeface="Arial" pitchFamily="34" charset="0"/>
            </a:endParaRPr>
          </a:p>
        </p:txBody>
      </p:sp>
      <p:sp>
        <p:nvSpPr>
          <p:cNvPr id="11268" name="Rectangle 5"/>
          <p:cNvSpPr>
            <a:spLocks noGrp="1" noChangeArrowheads="1"/>
          </p:cNvSpPr>
          <p:nvPr>
            <p:ph idx="1"/>
          </p:nvPr>
        </p:nvSpPr>
        <p:spPr bwMode="auto">
          <a:xfrm>
            <a:off x="635000" y="1981200"/>
            <a:ext cx="11703050" cy="6435725"/>
          </a:xfrm>
          <a:noFill/>
          <a:ln>
            <a:miter lim="800000"/>
            <a:headEnd/>
            <a:tailEnd/>
          </a:ln>
        </p:spPr>
        <p:txBody>
          <a:bodyPr wrap="square" lIns="91440" tIns="45720" rIns="91440" bIns="45720" numCol="1" anchor="t" anchorCtr="0" compatLnSpc="1">
            <a:prstTxWarp prst="textNoShape">
              <a:avLst/>
            </a:prstTxWarp>
          </a:bodyPr>
          <a:lstStyle/>
          <a:p>
            <a:pPr marL="571500" indent="-571500" algn="l" eaLnBrk="1" hangingPunct="1">
              <a:buFontTx/>
              <a:buChar char="•"/>
            </a:pPr>
            <a:r>
              <a:rPr lang="en-US" altLang="en-US">
                <a:latin typeface="Arial" pitchFamily="34" charset="0"/>
                <a:cs typeface="Arial" pitchFamily="34" charset="0"/>
                <a:sym typeface="Arial" pitchFamily="34" charset="0"/>
              </a:rPr>
              <a:t>1996 Health Insurance and Portability Accountability Act (HIPPA – Amended in 2000) - Protecting personal information in the health insurance industry.</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1996 Title 1, Economic Espionage Act – Make theft of trade secrets a crime</a:t>
            </a:r>
            <a:endParaRPr lang="en-US" altLang="en-US">
              <a:latin typeface="Arial" pitchFamily="34" charset="0"/>
              <a:sym typeface="Arial" pitchFamily="34" charset="0"/>
            </a:endParaRPr>
          </a:p>
          <a:p>
            <a:pPr marL="571500" indent="-571500" algn="l" eaLnBrk="1" hangingPunct="1">
              <a:buFontTx/>
              <a:buChar char="•"/>
            </a:pPr>
            <a:r>
              <a:rPr lang="en-US" altLang="en-US">
                <a:latin typeface="Arial" pitchFamily="34" charset="0"/>
                <a:cs typeface="Arial" pitchFamily="34" charset="0"/>
                <a:sym typeface="Arial" pitchFamily="34" charset="0"/>
              </a:rPr>
              <a:t>1998 US Digital Millennium Copyright Act (DMCA) – prohibits the manufacturing, trading or selling of any technology, device or service design to circumvent copy protection mechanisms</a:t>
            </a:r>
            <a:endParaRPr lang="en-US" altLang="en-US">
              <a:latin typeface="Arial" pitchFamily="34" charset="0"/>
              <a:sym typeface="Arial" pitchFamily="34" charset="0"/>
            </a:endParaRPr>
          </a:p>
        </p:txBody>
      </p:sp>
      <p:sp>
        <p:nvSpPr>
          <p:cNvPr id="6" name="Rectangle 6"/>
          <p:cNvSpPr>
            <a:spLocks/>
          </p:cNvSpPr>
          <p:nvPr/>
        </p:nvSpPr>
        <p:spPr bwMode="auto">
          <a:xfrm>
            <a:off x="12781111" y="9461500"/>
            <a:ext cx="166391" cy="184666"/>
          </a:xfrm>
          <a:prstGeom prst="rect">
            <a:avLst/>
          </a:prstGeom>
          <a:noFill/>
          <a:ln w="12700">
            <a:noFill/>
            <a:miter lim="800000"/>
            <a:headEnd/>
            <a:tailEnd/>
          </a:ln>
        </p:spPr>
        <p:txBody>
          <a:bodyPr wrap="none" lIns="0" tIns="0" rIns="40639" bIns="0">
            <a:spAutoFit/>
          </a:bodyPr>
          <a:lstStyle/>
          <a:p>
            <a:pPr marL="39688"/>
            <a:fld id="{FE27C9EA-DFE2-441C-B23F-DDF6328535EC}" type="slidenum">
              <a:rPr lang="en-US" altLang="en-US" sz="1200" smtClean="0">
                <a:solidFill>
                  <a:schemeClr val="tx1"/>
                </a:solidFill>
              </a:rPr>
              <a:pPr marL="39688"/>
              <a:t>9</a:t>
            </a:fld>
            <a:endParaRPr lang="en-US" altLang="en-US" sz="1200" dirty="0">
              <a:solidFill>
                <a:schemeClr val="tx1"/>
              </a:solidFill>
            </a:endParaRPr>
          </a:p>
        </p:txBody>
      </p:sp>
    </p:spTree>
  </p:cSld>
  <p:clrMapOvr>
    <a:masterClrMapping/>
  </p:clrMapOvr>
  <p:transition spd="med">
    <p:dissolve/>
  </p:transition>
</p:sld>
</file>

<file path=ppt/theme/theme1.xml><?xml version="1.0" encoding="utf-8"?>
<a:theme xmlns:a="http://schemas.openxmlformats.org/drawingml/2006/main" name="Title">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6215</TotalTime>
  <Pages>0</Pages>
  <Words>5649</Words>
  <Characters>0</Characters>
  <Application>Microsoft Macintosh PowerPoint</Application>
  <PresentationFormat>Custom</PresentationFormat>
  <Lines>0</Lines>
  <Paragraphs>803</Paragraphs>
  <Slides>69</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69</vt:i4>
      </vt:variant>
    </vt:vector>
  </HeadingPairs>
  <TitlesOfParts>
    <vt:vector size="78" baseType="lpstr">
      <vt:lpstr>Arial</vt:lpstr>
      <vt:lpstr>Calibri</vt:lpstr>
      <vt:lpstr>Courier</vt:lpstr>
      <vt:lpstr>Courier New</vt:lpstr>
      <vt:lpstr>Gill Sans</vt:lpstr>
      <vt:lpstr>Times New Roman</vt:lpstr>
      <vt:lpstr>Wingdings</vt:lpstr>
      <vt:lpstr>Title</vt:lpstr>
      <vt:lpstr>Blank</vt:lpstr>
      <vt:lpstr>Network Security</vt:lpstr>
      <vt:lpstr>Exploiting Systems – Why Teach? </vt:lpstr>
      <vt:lpstr>Some Additional Words of Caution</vt:lpstr>
      <vt:lpstr>Lesson Objectives</vt:lpstr>
      <vt:lpstr>Types of Attacks and Computer Crimes</vt:lpstr>
      <vt:lpstr>Why?</vt:lpstr>
      <vt:lpstr>US Federal Computer Crime Laws (consult legal council for official advice)</vt:lpstr>
      <vt:lpstr>US Federal Laws (cont) </vt:lpstr>
      <vt:lpstr>US Federal Laws (cont)</vt:lpstr>
      <vt:lpstr>US Federal Laws (cont)</vt:lpstr>
      <vt:lpstr>Cyber Kill Chain</vt:lpstr>
      <vt:lpstr>MITRE ATT&amp;CK</vt:lpstr>
      <vt:lpstr>RECONNAISSANCE - INFORMATION GATHERING</vt:lpstr>
      <vt:lpstr>Reconnaissance</vt:lpstr>
      <vt:lpstr>What are we trying to get?</vt:lpstr>
      <vt:lpstr>1- Collect Public Information</vt:lpstr>
      <vt:lpstr>Collecting Information from Public Sources</vt:lpstr>
      <vt:lpstr>Changing Caller-ID is Easy </vt:lpstr>
      <vt:lpstr>Useful Google Searches</vt:lpstr>
      <vt:lpstr>Google search of: </vt:lpstr>
      <vt:lpstr>Google Recon Automated</vt:lpstr>
      <vt:lpstr>Edgar Database – www.sec.gov </vt:lpstr>
      <vt:lpstr>Maltego</vt:lpstr>
      <vt:lpstr>Maltego</vt:lpstr>
      <vt:lpstr>Individual – Social Network Profile</vt:lpstr>
      <vt:lpstr>PowerPoint Presentation</vt:lpstr>
      <vt:lpstr>2 - Determine the Network Range (Scanning and Enumeration)</vt:lpstr>
      <vt:lpstr>Whois Database</vt:lpstr>
      <vt:lpstr>DNS is a Treasure Trove of Info</vt:lpstr>
      <vt:lpstr>Also Get Registered IP Blocks</vt:lpstr>
      <vt:lpstr>Poly.edu WHOIS Reconnaissance</vt:lpstr>
      <vt:lpstr>DNS Record Types</vt:lpstr>
      <vt:lpstr>Poly.edu DNS Reconnaissance</vt:lpstr>
      <vt:lpstr>Lets dig into mail.poly.edu:</vt:lpstr>
      <vt:lpstr>Map of mail.poly.edu</vt:lpstr>
      <vt:lpstr>Gather Other Network Information</vt:lpstr>
      <vt:lpstr>BGP “Looking Glass Servers”</vt:lpstr>
      <vt:lpstr>BGP “Looking Glass Servers” (cont)</vt:lpstr>
      <vt:lpstr>Shodan</vt:lpstr>
      <vt:lpstr>3- Host Discovery</vt:lpstr>
      <vt:lpstr>Ping Sweep – IP Scanner</vt:lpstr>
      <vt:lpstr>DNS Zone Transfer</vt:lpstr>
      <vt:lpstr>Brute Force Forward DNS</vt:lpstr>
      <vt:lpstr>Split DNS</vt:lpstr>
      <vt:lpstr>4 – Service Discovery</vt:lpstr>
      <vt:lpstr>War Dialing</vt:lpstr>
      <vt:lpstr>TCP Control Bits</vt:lpstr>
      <vt:lpstr>Port Scanning</vt:lpstr>
      <vt:lpstr>HPING</vt:lpstr>
      <vt:lpstr>HPING Switches (selected – see - - help)</vt:lpstr>
      <vt:lpstr>HPING</vt:lpstr>
      <vt:lpstr>NMAP</vt:lpstr>
      <vt:lpstr>NMAP – Scan Types</vt:lpstr>
      <vt:lpstr>NMAP Scan Types (cont)</vt:lpstr>
      <vt:lpstr>TCP SYN Scan</vt:lpstr>
      <vt:lpstr>Possible responses to a TCP SYN packet</vt:lpstr>
      <vt:lpstr>UDP Scan</vt:lpstr>
      <vt:lpstr>Possible responses to a UDP packet</vt:lpstr>
      <vt:lpstr>NMAP – ACK Scanning</vt:lpstr>
      <vt:lpstr>NMAP – FTP Bounce Scan</vt:lpstr>
      <vt:lpstr>FTP Bounce Scan</vt:lpstr>
      <vt:lpstr>Interlude: IP datagram format</vt:lpstr>
      <vt:lpstr>nmap IDLE Scan (Hide the Scan Source)</vt:lpstr>
      <vt:lpstr>IDLE Scan (cont)</vt:lpstr>
      <vt:lpstr>IDLE Scan (cont)</vt:lpstr>
      <vt:lpstr>Useful NMAP Command with OS Fingerprinting</vt:lpstr>
      <vt:lpstr>Firewalk</vt:lpstr>
      <vt:lpstr>ZAP – Zed Attack Proxy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Mak, Phillip CIV USA</dc:creator>
  <cp:lastModifiedBy>Phillip Mak</cp:lastModifiedBy>
  <cp:revision>115</cp:revision>
  <dcterms:created xsi:type="dcterms:W3CDTF">2010-01-30T17:31:25Z</dcterms:created>
  <dcterms:modified xsi:type="dcterms:W3CDTF">2024-09-21T17:29:29Z</dcterms:modified>
</cp:coreProperties>
</file>